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5"/>
  </p:notesMasterIdLst>
  <p:sldIdLst>
    <p:sldId id="256" r:id="rId2"/>
    <p:sldId id="257" r:id="rId3"/>
    <p:sldId id="288" r:id="rId4"/>
    <p:sldId id="258" r:id="rId5"/>
    <p:sldId id="287" r:id="rId6"/>
    <p:sldId id="278" r:id="rId7"/>
    <p:sldId id="261" r:id="rId8"/>
    <p:sldId id="273" r:id="rId9"/>
    <p:sldId id="263" r:id="rId10"/>
    <p:sldId id="284" r:id="rId11"/>
    <p:sldId id="260" r:id="rId12"/>
    <p:sldId id="286" r:id="rId13"/>
    <p:sldId id="279" r:id="rId14"/>
    <p:sldId id="262" r:id="rId15"/>
    <p:sldId id="274" r:id="rId16"/>
    <p:sldId id="266" r:id="rId17"/>
    <p:sldId id="269" r:id="rId18"/>
    <p:sldId id="259" r:id="rId19"/>
    <p:sldId id="270" r:id="rId20"/>
    <p:sldId id="277" r:id="rId21"/>
    <p:sldId id="264" r:id="rId22"/>
    <p:sldId id="282" r:id="rId23"/>
    <p:sldId id="265" r:id="rId24"/>
    <p:sldId id="268" r:id="rId25"/>
    <p:sldId id="267" r:id="rId26"/>
    <p:sldId id="281" r:id="rId27"/>
    <p:sldId id="271" r:id="rId28"/>
    <p:sldId id="272" r:id="rId29"/>
    <p:sldId id="275" r:id="rId30"/>
    <p:sldId id="280" r:id="rId31"/>
    <p:sldId id="283" r:id="rId32"/>
    <p:sldId id="276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0"/>
    <p:restoredTop sz="94720"/>
  </p:normalViewPr>
  <p:slideViewPr>
    <p:cSldViewPr snapToGrid="0">
      <p:cViewPr varScale="1">
        <p:scale>
          <a:sx n="191" d="100"/>
          <a:sy n="191" d="100"/>
        </p:scale>
        <p:origin x="2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DC32A-72CF-C24E-BB65-FC66867F3F1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BF6E8-09BD-AE4B-A0A0-E2DC0CA60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56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BF6E8-09BD-AE4B-A0A0-E2DC0CA60E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4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BF6E8-09BD-AE4B-A0A0-E2DC0CA60E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0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BF6E8-09BD-AE4B-A0A0-E2DC0CA60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7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BF6E8-09BD-AE4B-A0A0-E2DC0CA60E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30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DE3EE-0896-E96C-57E0-42630BDDE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C33D7-5EBD-6899-76BD-04DC6ABB2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5ABA7-2A45-7014-617E-B898412EE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42D1-B18D-2108-28B5-133EE89E4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BF6E8-09BD-AE4B-A0A0-E2DC0CA60E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2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D15FE-5139-CE5E-06BC-49ADC45E3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9C8A16-8E6C-0999-9566-7BA0CEF37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58DB05-7683-CC44-7B5E-1CF7B192C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B5E6E-26EC-6471-D9C4-F392F6E4F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BF6E8-09BD-AE4B-A0A0-E2DC0CA60E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2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9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811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475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010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214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260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8144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74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34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84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1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5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2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27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42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2C5EAEF-6478-4102-8F5D-A5FE9FC97ACB}" type="datetime1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64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7F45AC6-C491-4585-A584-9CE2AF7D5500}" type="datetime1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71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6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8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Excel_Worksheet10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Excel_Worksheet11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Excel_Worksheet13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Excel_Worksheet15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package" Target="../embeddings/Microsoft_Excel_Worksheet16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Excel_Worksheet18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package" Target="../embeddings/Microsoft_Excel_Worksheet19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Excel_Worksheet24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package" Target="../embeddings/Microsoft_Excel_Worksheet25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package" Target="../embeddings/Microsoft_Excel_Worksheet27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Excel_Worksheet28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Excel_Worksheet29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76A40-6729-BAF4-771B-6DBAECA81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18" y="10"/>
            <a:ext cx="1097278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3B49E-95C0-C5A1-2735-36EF4B983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1" y="5728447"/>
            <a:ext cx="8201790" cy="960120"/>
          </a:xfrm>
          <a:ln>
            <a:noFill/>
          </a:ln>
        </p:spPr>
        <p:txBody>
          <a:bodyPr anchor="ctr">
            <a:normAutofit fontScale="90000"/>
          </a:bodyPr>
          <a:lstStyle/>
          <a:p>
            <a:pPr algn="l"/>
            <a:r>
              <a:rPr lang="en-US" dirty="0"/>
              <a:t>NBA Offseason Grades: Team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0181E-5954-DA85-8793-716138006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8977" y="5675343"/>
            <a:ext cx="2694167" cy="788435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1900" dirty="0"/>
              <a:t>2024-2025 Offseason Analysis</a:t>
            </a:r>
            <a:br>
              <a:rPr lang="en-US" sz="1900" dirty="0"/>
            </a:br>
            <a:br>
              <a:rPr lang="en-US" sz="1900" dirty="0"/>
            </a:br>
            <a:endParaRPr lang="en-US" sz="19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9E539BD-2E64-4888-8DF8-F30618FF42C8}"/>
              </a:ext>
            </a:extLst>
          </p:cNvPr>
          <p:cNvSpPr txBox="1">
            <a:spLocks/>
          </p:cNvSpPr>
          <p:nvPr/>
        </p:nvSpPr>
        <p:spPr>
          <a:xfrm>
            <a:off x="8568977" y="5999548"/>
            <a:ext cx="1647305" cy="70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dirty="0"/>
              <a:t>David Welsh</a:t>
            </a:r>
            <a:br>
              <a:rPr lang="en-US" sz="1900" dirty="0"/>
            </a:br>
            <a:br>
              <a:rPr lang="en-US" sz="1900" dirty="0"/>
            </a:br>
            <a:endParaRPr lang="en-US" sz="19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770B906-80B1-AA02-220A-59A764ED493F}"/>
              </a:ext>
            </a:extLst>
          </p:cNvPr>
          <p:cNvSpPr txBox="1">
            <a:spLocks/>
          </p:cNvSpPr>
          <p:nvPr/>
        </p:nvSpPr>
        <p:spPr>
          <a:xfrm>
            <a:off x="8568977" y="6274030"/>
            <a:ext cx="2331252" cy="70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dirty="0"/>
              <a:t>October 21</a:t>
            </a:r>
            <a:r>
              <a:rPr lang="en-US" sz="1900" baseline="30000" dirty="0"/>
              <a:t>st</a:t>
            </a:r>
            <a:r>
              <a:rPr lang="en-US" sz="1900" dirty="0"/>
              <a:t> ,2025</a:t>
            </a:r>
            <a:br>
              <a:rPr lang="en-US" sz="1900" dirty="0"/>
            </a:br>
            <a:br>
              <a:rPr lang="en-US" sz="1900" dirty="0"/>
            </a:br>
            <a:r>
              <a:rPr lang="en-US" sz="1900" baseline="30000" dirty="0"/>
              <a:t> 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129165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03FBF-B963-4A06-B8CC-1BCB8EB1C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66E9A-86E2-0A7E-0D3A-79A27EB18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158" y="750738"/>
            <a:ext cx="6488842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B- | Rank: #18 | Eastern Conference Rank: #7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DB9DA-6311-284A-6A4D-07B01FD84BAD}"/>
              </a:ext>
            </a:extLst>
          </p:cNvPr>
          <p:cNvSpPr txBox="1"/>
          <p:nvPr/>
        </p:nvSpPr>
        <p:spPr>
          <a:xfrm>
            <a:off x="790924" y="4024312"/>
            <a:ext cx="10158409" cy="1534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Raptors had a decent offseason, extending </a:t>
            </a:r>
            <a:r>
              <a:rPr lang="en-US" sz="2000" b="1" i="1" dirty="0"/>
              <a:t>Jakob Poeltl </a:t>
            </a:r>
            <a:r>
              <a:rPr lang="en-US" sz="2000" dirty="0"/>
              <a:t>and adding young talent in </a:t>
            </a:r>
            <a:r>
              <a:rPr lang="en-US" sz="2000" b="1" i="1" dirty="0"/>
              <a:t>Collin Murray-Boyles </a:t>
            </a:r>
            <a:r>
              <a:rPr lang="en-US" sz="2000" dirty="0"/>
              <a:t>and </a:t>
            </a:r>
            <a:r>
              <a:rPr lang="en-US" sz="2000" b="1" i="1" dirty="0"/>
              <a:t>Alijah Martin</a:t>
            </a:r>
            <a:r>
              <a:rPr lang="en-US" sz="2000" dirty="0"/>
              <a:t>. While their ceiling is uncertain, Toronto hopes to compete for a playoff spot and see the impact of a full season with </a:t>
            </a:r>
            <a:r>
              <a:rPr lang="en-US" sz="2000" b="1" i="1" dirty="0"/>
              <a:t>Brandon Ingram </a:t>
            </a:r>
            <a:r>
              <a:rPr lang="en-US" sz="2000" dirty="0"/>
              <a:t>on the roster.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F71D117-9313-885C-E1FD-58B524C9D8F8}"/>
              </a:ext>
            </a:extLst>
          </p:cNvPr>
          <p:cNvSpPr txBox="1">
            <a:spLocks/>
          </p:cNvSpPr>
          <p:nvPr/>
        </p:nvSpPr>
        <p:spPr>
          <a:xfrm>
            <a:off x="1719945" y="25426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Toronto raptors</a:t>
            </a:r>
          </a:p>
        </p:txBody>
      </p:sp>
      <p:pic>
        <p:nvPicPr>
          <p:cNvPr id="55298" name="Picture 2" descr="Toronto Raptors Logo PNG Transparent &amp; SVG Vector - Freebie Supply">
            <a:extLst>
              <a:ext uri="{FF2B5EF4-FFF2-40B4-BE49-F238E27FC236}">
                <a16:creationId xmlns:a16="http://schemas.microsoft.com/office/drawing/2014/main" id="{65D3A455-6519-D174-D2D7-FCC085428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75" y="282651"/>
            <a:ext cx="1203779" cy="110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BBF2D39-B28B-E000-89E3-6B174987C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895344"/>
              </p:ext>
            </p:extLst>
          </p:nvPr>
        </p:nvGraphicFramePr>
        <p:xfrm>
          <a:off x="790924" y="1848791"/>
          <a:ext cx="10880129" cy="1580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334000" imgH="774700" progId="Excel.Sheet.12">
                  <p:embed/>
                </p:oleObj>
              </mc:Choice>
              <mc:Fallback>
                <p:oleObj name="Worksheet" r:id="rId4" imgW="5334000" imgH="77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0924" y="1848791"/>
                        <a:ext cx="10880129" cy="1580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05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B9BE4-E965-920A-7F86-587174E0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41394-6702-74F0-51F0-8AC60B709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158" y="589785"/>
            <a:ext cx="6502320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C+ | Rank: #20 | Eastern Conference Rank: #8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92DE2-ECA2-B32A-CE12-7F44A7DCD849}"/>
              </a:ext>
            </a:extLst>
          </p:cNvPr>
          <p:cNvSpPr txBox="1"/>
          <p:nvPr/>
        </p:nvSpPr>
        <p:spPr>
          <a:xfrm>
            <a:off x="728904" y="4364681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Nets drafted 5 players in the first round, which may be a first in the NBA. I’m expecting heavy experimentation this year, with </a:t>
            </a:r>
            <a:r>
              <a:rPr lang="en-US" sz="2000" b="1" i="1" dirty="0"/>
              <a:t>Michael Porter Jr. </a:t>
            </a:r>
            <a:r>
              <a:rPr lang="en-US" sz="2000" dirty="0"/>
              <a:t>and</a:t>
            </a:r>
            <a:r>
              <a:rPr lang="en-US" sz="2000" b="1" i="1" dirty="0"/>
              <a:t> Cam Thomas </a:t>
            </a:r>
            <a:r>
              <a:rPr lang="en-US" sz="2000" dirty="0"/>
              <a:t>putting</a:t>
            </a:r>
            <a:r>
              <a:rPr lang="en-US" sz="2000" b="1" i="1" dirty="0"/>
              <a:t> </a:t>
            </a:r>
            <a:r>
              <a:rPr lang="en-US" sz="2000" dirty="0"/>
              <a:t>up any kind of shots they want. How many of Brooklyn’s first-rounders will pan out?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711C38E-63E5-3A8F-6708-F1ABFB9456AF}"/>
              </a:ext>
            </a:extLst>
          </p:cNvPr>
          <p:cNvSpPr txBox="1">
            <a:spLocks/>
          </p:cNvSpPr>
          <p:nvPr/>
        </p:nvSpPr>
        <p:spPr>
          <a:xfrm>
            <a:off x="1625508" y="105841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Brooklyn Nets</a:t>
            </a:r>
          </a:p>
        </p:txBody>
      </p:sp>
      <p:pic>
        <p:nvPicPr>
          <p:cNvPr id="6148" name="Picture 4" descr="Brooklyn Nets Logo PNG Transparent &amp; SVG Vector - Freebie Supply">
            <a:extLst>
              <a:ext uri="{FF2B5EF4-FFF2-40B4-BE49-F238E27FC236}">
                <a16:creationId xmlns:a16="http://schemas.microsoft.com/office/drawing/2014/main" id="{C80531C1-0E85-8F1E-1DF1-49BB4AFB4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12" y="165350"/>
            <a:ext cx="1189385" cy="101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086AF8F-EA6B-EB32-7B05-8011D1FF3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562723"/>
              </p:ext>
            </p:extLst>
          </p:nvPr>
        </p:nvGraphicFramePr>
        <p:xfrm>
          <a:off x="1744464" y="1397683"/>
          <a:ext cx="8127290" cy="2662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854700" imgH="1917700" progId="Excel.Sheet.12">
                  <p:embed/>
                </p:oleObj>
              </mc:Choice>
              <mc:Fallback>
                <p:oleObj name="Worksheet" r:id="rId3" imgW="58547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4464" y="1397683"/>
                        <a:ext cx="8127290" cy="2662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644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322FB-3BE1-0EA0-5D35-2891D07C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DD73D-BEA7-3FFC-D2BC-7CA2A1F45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098" y="1213009"/>
            <a:ext cx="6488097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D | Rank: #22 | Eastern Conference Rank: #9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F8D837-BC4C-AD08-5A3A-C15E55FDF79D}"/>
              </a:ext>
            </a:extLst>
          </p:cNvPr>
          <p:cNvSpPr txBox="1"/>
          <p:nvPr/>
        </p:nvSpPr>
        <p:spPr>
          <a:xfrm>
            <a:off x="790923" y="4583003"/>
            <a:ext cx="10158409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Wizards are on a long-term timeline. </a:t>
            </a:r>
            <a:r>
              <a:rPr lang="en-US" sz="2000" b="1" i="1" dirty="0"/>
              <a:t>Bilal Coulibaly </a:t>
            </a:r>
            <a:r>
              <a:rPr lang="en-US" sz="2000" dirty="0"/>
              <a:t>is injured, and much of the roster is young and unproven. Washington won just 18 games last season; hopefully, </a:t>
            </a:r>
            <a:r>
              <a:rPr lang="en-US" sz="2000" b="1" i="1" dirty="0"/>
              <a:t>Tre Johnson </a:t>
            </a:r>
            <a:r>
              <a:rPr lang="en-US" sz="2000" dirty="0"/>
              <a:t>can get settled as the dynamic scorer he was in college.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02F0AC-AACF-7A49-86D0-F85226CA6EEC}"/>
              </a:ext>
            </a:extLst>
          </p:cNvPr>
          <p:cNvSpPr txBox="1">
            <a:spLocks/>
          </p:cNvSpPr>
          <p:nvPr/>
        </p:nvSpPr>
        <p:spPr>
          <a:xfrm>
            <a:off x="1806498" y="230096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Washington wizards</a:t>
            </a:r>
          </a:p>
        </p:txBody>
      </p:sp>
      <p:pic>
        <p:nvPicPr>
          <p:cNvPr id="60418" name="Picture 2" descr="Washington Wizards Logo PNG Transparent &amp; SVG Vector - Freebie Supply">
            <a:extLst>
              <a:ext uri="{FF2B5EF4-FFF2-40B4-BE49-F238E27FC236}">
                <a16:creationId xmlns:a16="http://schemas.microsoft.com/office/drawing/2014/main" id="{639855BA-CFC7-5D86-EC5E-F735E3A7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7" y="282651"/>
            <a:ext cx="1131314" cy="10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5839D63-E094-B51E-5ACF-A569E179DB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627751"/>
              </p:ext>
            </p:extLst>
          </p:nvPr>
        </p:nvGraphicFramePr>
        <p:xfrm>
          <a:off x="2459725" y="1848791"/>
          <a:ext cx="6082068" cy="2432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365500" imgH="1346200" progId="Excel.Sheet.12">
                  <p:embed/>
                </p:oleObj>
              </mc:Choice>
              <mc:Fallback>
                <p:oleObj name="Worksheet" r:id="rId4" imgW="33655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9725" y="1848791"/>
                        <a:ext cx="6082068" cy="2432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94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AB836-5E1E-389D-C7CD-6CE0D358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A854-23F8-AEA2-EF10-2D7877BDE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1796" y="1305605"/>
            <a:ext cx="6510400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D | Rank: #23| Eastern Conference Rank: #10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18498-B3D0-7E76-6BE0-82E618106B50}"/>
              </a:ext>
            </a:extLst>
          </p:cNvPr>
          <p:cNvSpPr txBox="1"/>
          <p:nvPr/>
        </p:nvSpPr>
        <p:spPr>
          <a:xfrm>
            <a:off x="790923" y="4293534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76ers drafted </a:t>
            </a:r>
            <a:r>
              <a:rPr lang="en-US" sz="2000" b="1" i="1" dirty="0"/>
              <a:t>VJ Edgecombe,</a:t>
            </a:r>
            <a:r>
              <a:rPr lang="en-US" sz="2000" dirty="0"/>
              <a:t> who is projected to start and help the team immediately. As always, health remains the limiting factor for Philadelphia. If </a:t>
            </a:r>
            <a:r>
              <a:rPr lang="en-US" sz="2000" b="1" i="1" dirty="0"/>
              <a:t>Joel Embiid, Paul George, and Jared McCain</a:t>
            </a:r>
            <a:r>
              <a:rPr lang="en-US" sz="2000" dirty="0"/>
              <a:t> are all at full strength, they should improve significantly after a disappointing 24-win season.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AF207E-99CF-FD00-F3C9-C619C580F4D1}"/>
              </a:ext>
            </a:extLst>
          </p:cNvPr>
          <p:cNvSpPr txBox="1">
            <a:spLocks/>
          </p:cNvSpPr>
          <p:nvPr/>
        </p:nvSpPr>
        <p:spPr>
          <a:xfrm>
            <a:off x="2231572" y="297313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Philadelphia 76ers</a:t>
            </a:r>
          </a:p>
        </p:txBody>
      </p:sp>
      <p:pic>
        <p:nvPicPr>
          <p:cNvPr id="45058" name="Picture 2" descr="Philadelphia 76ers Logo PNG Transparent &amp; SVG Vector - Freebie Supply">
            <a:extLst>
              <a:ext uri="{FF2B5EF4-FFF2-40B4-BE49-F238E27FC236}">
                <a16:creationId xmlns:a16="http://schemas.microsoft.com/office/drawing/2014/main" id="{5AE937BF-4228-F05D-852E-4A07A329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75" y="258420"/>
            <a:ext cx="1347403" cy="134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C97737A-B670-ED29-B584-A8F74E170A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254556"/>
              </p:ext>
            </p:extLst>
          </p:nvPr>
        </p:nvGraphicFramePr>
        <p:xfrm>
          <a:off x="1174331" y="2099572"/>
          <a:ext cx="9843338" cy="170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88000" imgH="965200" progId="Excel.Sheet.12">
                  <p:embed/>
                </p:oleObj>
              </mc:Choice>
              <mc:Fallback>
                <p:oleObj name="Worksheet" r:id="rId3" imgW="55880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4331" y="2099572"/>
                        <a:ext cx="9843338" cy="170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79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1E9CB-8700-9865-C72E-E94451FD8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0B44D-46BF-95E0-69F7-2F09C622D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2585" y="892098"/>
            <a:ext cx="6967937" cy="936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Grade: D | Rank: #24| Eastern Conference Rank: #11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4F916-4E91-7F30-2F6E-0AFBDCE4ED0A}"/>
              </a:ext>
            </a:extLst>
          </p:cNvPr>
          <p:cNvSpPr txBox="1"/>
          <p:nvPr/>
        </p:nvSpPr>
        <p:spPr>
          <a:xfrm>
            <a:off x="728904" y="4302273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Hornets added offense with </a:t>
            </a:r>
            <a:r>
              <a:rPr lang="en-US" sz="2000" b="1" i="1" dirty="0"/>
              <a:t>Kon Knueppel </a:t>
            </a:r>
            <a:r>
              <a:rPr lang="en-US" sz="2000" dirty="0"/>
              <a:t>and </a:t>
            </a:r>
            <a:r>
              <a:rPr lang="en-US" sz="2000" b="1" i="1" dirty="0"/>
              <a:t>Collin Sexton</a:t>
            </a:r>
            <a:r>
              <a:rPr lang="en-US" sz="2000" dirty="0"/>
              <a:t>, but lost their rim protector after trading away </a:t>
            </a:r>
            <a:r>
              <a:rPr lang="en-US" sz="2000" b="1" i="1" dirty="0"/>
              <a:t>Mark Williams</a:t>
            </a:r>
            <a:r>
              <a:rPr lang="en-US" sz="2000" dirty="0"/>
              <a:t>. The offense looks fun with </a:t>
            </a:r>
            <a:r>
              <a:rPr lang="en-US" sz="2000" b="1" i="1" dirty="0" err="1"/>
              <a:t>Lamelo</a:t>
            </a:r>
            <a:r>
              <a:rPr lang="en-US" sz="2000" b="1" i="1" dirty="0"/>
              <a:t> Ball </a:t>
            </a:r>
            <a:r>
              <a:rPr lang="en-US" sz="2000" dirty="0"/>
              <a:t>healthy, but the lack of proven interior defense and perimeter stoppers raises serious concerns about their ability to compete in the East.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9D4F27-6F4F-AF44-CDFC-A8E8E8ED2611}"/>
              </a:ext>
            </a:extLst>
          </p:cNvPr>
          <p:cNvSpPr txBox="1">
            <a:spLocks/>
          </p:cNvSpPr>
          <p:nvPr/>
        </p:nvSpPr>
        <p:spPr>
          <a:xfrm>
            <a:off x="1511762" y="48876"/>
            <a:ext cx="11202751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Charlotte hornets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0573961-2FE9-FB4D-D76F-7B716E1DDC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031748"/>
              </p:ext>
            </p:extLst>
          </p:nvPr>
        </p:nvGraphicFramePr>
        <p:xfrm>
          <a:off x="2796252" y="1449382"/>
          <a:ext cx="6023713" cy="2584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581400" imgH="1536700" progId="Excel.Sheet.12">
                  <p:embed/>
                </p:oleObj>
              </mc:Choice>
              <mc:Fallback>
                <p:oleObj name="Worksheet" r:id="rId2" imgW="3581400" imgH="1536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96252" y="1449382"/>
                        <a:ext cx="6023713" cy="2584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2" name="Picture 2" descr="Charlotte Hornets Logo PNG Transparent &amp; SVG Vector - Freebie Supply">
            <a:extLst>
              <a:ext uri="{FF2B5EF4-FFF2-40B4-BE49-F238E27FC236}">
                <a16:creationId xmlns:a16="http://schemas.microsoft.com/office/drawing/2014/main" id="{83D85A05-579A-061F-10C9-BBE571F74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3" y="101596"/>
            <a:ext cx="1166123" cy="116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52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AB607-2BDA-1B59-AF98-290820F46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912BC-5C50-A5A5-444F-26A777944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158" y="750738"/>
            <a:ext cx="6488842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D | Rank: #25 | Eastern Conference Rank: #12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34F61-A04E-3374-D1E7-F99D1B54B370}"/>
              </a:ext>
            </a:extLst>
          </p:cNvPr>
          <p:cNvSpPr txBox="1"/>
          <p:nvPr/>
        </p:nvSpPr>
        <p:spPr>
          <a:xfrm>
            <a:off x="961383" y="4237416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Bucks lost </a:t>
            </a:r>
            <a:r>
              <a:rPr lang="en-US" sz="2000" b="1" i="1" dirty="0"/>
              <a:t>Damian Lillard </a:t>
            </a:r>
            <a:r>
              <a:rPr lang="en-US" sz="2000" dirty="0"/>
              <a:t>and </a:t>
            </a:r>
            <a:r>
              <a:rPr lang="en-US" sz="2000" b="1" i="1" dirty="0"/>
              <a:t>Brook Lopez. </a:t>
            </a:r>
            <a:r>
              <a:rPr lang="en-US" sz="2000" dirty="0"/>
              <a:t>While </a:t>
            </a:r>
            <a:r>
              <a:rPr lang="en-US" sz="2000" b="1" i="1" dirty="0"/>
              <a:t>Myles Turner </a:t>
            </a:r>
            <a:r>
              <a:rPr lang="en-US" sz="2000" dirty="0"/>
              <a:t>seems like a great fit, Milwaukee’s ceiling is lower than in previous seasons. The good news is they still have </a:t>
            </a:r>
            <a:r>
              <a:rPr lang="en-US" sz="2000" b="1" i="1" dirty="0"/>
              <a:t>Giannis Antetokounmpo, </a:t>
            </a:r>
            <a:r>
              <a:rPr lang="en-US" sz="2000" dirty="0"/>
              <a:t>who will have to carry a heavy load trying to compete for a title in the East.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DC5573-C480-FAD2-21A8-FB4D2E4CFDFF}"/>
              </a:ext>
            </a:extLst>
          </p:cNvPr>
          <p:cNvSpPr txBox="1">
            <a:spLocks/>
          </p:cNvSpPr>
          <p:nvPr/>
        </p:nvSpPr>
        <p:spPr>
          <a:xfrm>
            <a:off x="1763487" y="25426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Milwaukee bucks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32AFA75-E6B9-FD84-06A1-EF8AB480B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73397"/>
              </p:ext>
            </p:extLst>
          </p:nvPr>
        </p:nvGraphicFramePr>
        <p:xfrm>
          <a:off x="710208" y="1786103"/>
          <a:ext cx="10771583" cy="2051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67300" imgH="965200" progId="Excel.Sheet.12">
                  <p:embed/>
                </p:oleObj>
              </mc:Choice>
              <mc:Fallback>
                <p:oleObj name="Worksheet" r:id="rId2" imgW="50673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0208" y="1786103"/>
                        <a:ext cx="10771583" cy="2051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 descr="Milwaukee Bucks Logo PNG Transparent &amp; SVG Vector - Freebie Supply">
            <a:extLst>
              <a:ext uri="{FF2B5EF4-FFF2-40B4-BE49-F238E27FC236}">
                <a16:creationId xmlns:a16="http://schemas.microsoft.com/office/drawing/2014/main" id="{57F4C551-D72E-5B4D-0BC0-F33D0E523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75" y="213104"/>
            <a:ext cx="1109216" cy="138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96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67332-AE5A-57ED-4673-E4EA0F76F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B0D50-F43C-EAE4-3523-7526284B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701" y="504967"/>
            <a:ext cx="6683299" cy="824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Grade: D | Rank: #26 | Eastern Conference Rank: #13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FF889-6361-BF45-255B-F7345D41DEEC}"/>
              </a:ext>
            </a:extLst>
          </p:cNvPr>
          <p:cNvSpPr txBox="1"/>
          <p:nvPr/>
        </p:nvSpPr>
        <p:spPr>
          <a:xfrm>
            <a:off x="1030727" y="3846659"/>
            <a:ext cx="10158409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Pistons reshaped their perimeter rotation, adding </a:t>
            </a:r>
            <a:r>
              <a:rPr lang="en-US" sz="2000" b="1" i="1" dirty="0"/>
              <a:t>Duncan Robinson </a:t>
            </a:r>
            <a:r>
              <a:rPr lang="en-US" sz="2000" dirty="0"/>
              <a:t>and </a:t>
            </a:r>
            <a:r>
              <a:rPr lang="en-US" sz="2000" b="1" i="1" dirty="0"/>
              <a:t>Caris LeVert</a:t>
            </a:r>
            <a:r>
              <a:rPr lang="en-US" sz="2000" dirty="0"/>
              <a:t>. </a:t>
            </a:r>
            <a:r>
              <a:rPr lang="en-US" sz="2000" b="1" i="1" dirty="0"/>
              <a:t>Cade Cunningham </a:t>
            </a:r>
            <a:r>
              <a:rPr lang="en-US" sz="2000" dirty="0"/>
              <a:t>remains a dynamic weapon, but the offensive ceiling of the rest of the team remains to be seen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9F6074-0C99-9E2C-16A8-C08B6C6C53A5}"/>
              </a:ext>
            </a:extLst>
          </p:cNvPr>
          <p:cNvSpPr txBox="1">
            <a:spLocks/>
          </p:cNvSpPr>
          <p:nvPr/>
        </p:nvSpPr>
        <p:spPr>
          <a:xfrm>
            <a:off x="1719944" y="4862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Detroit pistons</a:t>
            </a:r>
          </a:p>
        </p:txBody>
      </p:sp>
      <p:pic>
        <p:nvPicPr>
          <p:cNvPr id="18434" name="Picture 2" descr="Detroit Pistons Logo PNG Transparent &amp; SVG Vector - Freebie Supply">
            <a:extLst>
              <a:ext uri="{FF2B5EF4-FFF2-40B4-BE49-F238E27FC236}">
                <a16:creationId xmlns:a16="http://schemas.microsoft.com/office/drawing/2014/main" id="{D1CEBCC6-E0BC-2D71-880A-8698298D3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86" y="126642"/>
            <a:ext cx="1054238" cy="10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0191ADB-2AF2-723D-DB28-7064C2E7CF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922993"/>
              </p:ext>
            </p:extLst>
          </p:nvPr>
        </p:nvGraphicFramePr>
        <p:xfrm>
          <a:off x="1405654" y="1477138"/>
          <a:ext cx="9408557" cy="202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372100" imgH="1155700" progId="Excel.Sheet.12">
                  <p:embed/>
                </p:oleObj>
              </mc:Choice>
              <mc:Fallback>
                <p:oleObj name="Worksheet" r:id="rId3" imgW="53721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5654" y="1477138"/>
                        <a:ext cx="9408557" cy="202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034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7CCFE-E010-F773-120E-C47F1F87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5DD5F-4852-65F7-EDC5-2FCD3D287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214" y="543949"/>
            <a:ext cx="6398889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D | Rank: #28 | Eastern Conference Rank: #14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8805A3-D99E-7E1A-87A4-76164F15211C}"/>
              </a:ext>
            </a:extLst>
          </p:cNvPr>
          <p:cNvSpPr txBox="1"/>
          <p:nvPr/>
        </p:nvSpPr>
        <p:spPr>
          <a:xfrm>
            <a:off x="790925" y="3638171"/>
            <a:ext cx="10158409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In one of the more surprising offseasons, the Pacers lost longtime anchor </a:t>
            </a:r>
            <a:r>
              <a:rPr lang="en-US" sz="2000" b="1" i="1" dirty="0"/>
              <a:t>Myles Turner </a:t>
            </a:r>
            <a:r>
              <a:rPr lang="en-US" sz="2000" dirty="0"/>
              <a:t>and suffered a devastating blow with </a:t>
            </a:r>
            <a:r>
              <a:rPr lang="en-US" sz="2000" b="1" i="1" dirty="0"/>
              <a:t>Tyrese Haliburton’s </a:t>
            </a:r>
            <a:r>
              <a:rPr lang="en-US" sz="2000" dirty="0"/>
              <a:t>season-ending injury. Coming off a Finals appearance, Indiana now faces a steep uphill climb.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A6D2C5-6B40-14CB-BAB1-11216683E9CC}"/>
              </a:ext>
            </a:extLst>
          </p:cNvPr>
          <p:cNvSpPr txBox="1">
            <a:spLocks/>
          </p:cNvSpPr>
          <p:nvPr/>
        </p:nvSpPr>
        <p:spPr>
          <a:xfrm>
            <a:off x="1719944" y="4862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INDIANA PACERS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F190422-014D-615F-F214-61F3E1B3B4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324311"/>
              </p:ext>
            </p:extLst>
          </p:nvPr>
        </p:nvGraphicFramePr>
        <p:xfrm>
          <a:off x="470013" y="1685626"/>
          <a:ext cx="11251974" cy="1293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080000" imgH="584200" progId="Excel.Sheet.12">
                  <p:embed/>
                </p:oleObj>
              </mc:Choice>
              <mc:Fallback>
                <p:oleObj name="Worksheet" r:id="rId2" imgW="50800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0013" y="1685626"/>
                        <a:ext cx="11251974" cy="1293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78" name="Picture 2" descr="Indiana Pacers Logo PNG Transparent &amp; SVG Vector - Freebie Supply">
            <a:extLst>
              <a:ext uri="{FF2B5EF4-FFF2-40B4-BE49-F238E27FC236}">
                <a16:creationId xmlns:a16="http://schemas.microsoft.com/office/drawing/2014/main" id="{B6C0EF83-606A-E54B-3E8D-25962460E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6" y="83079"/>
            <a:ext cx="1180880" cy="118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2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8DAD9-E4E2-05B9-F963-585381212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21D33-EDE4-4F2F-84C8-E9537EEE7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703" y="652344"/>
            <a:ext cx="6318535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F | Rank: #30 | Eastern Conference Rank: #15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8C236-C99F-DF58-CAFB-3D6F2F5CE258}"/>
              </a:ext>
            </a:extLst>
          </p:cNvPr>
          <p:cNvSpPr txBox="1"/>
          <p:nvPr/>
        </p:nvSpPr>
        <p:spPr>
          <a:xfrm>
            <a:off x="1217071" y="4199021"/>
            <a:ext cx="10158409" cy="1533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Celtics got themselves out of the second apron, but it cost them their championship core. </a:t>
            </a:r>
            <a:r>
              <a:rPr lang="en-US" sz="2000" b="1" i="1" dirty="0"/>
              <a:t>Kristaps Porzingis </a:t>
            </a:r>
            <a:r>
              <a:rPr lang="en-US" sz="2000" dirty="0"/>
              <a:t>and </a:t>
            </a:r>
            <a:r>
              <a:rPr lang="en-US" sz="2000" b="1" i="1" dirty="0"/>
              <a:t>Jrue Holiday </a:t>
            </a:r>
            <a:r>
              <a:rPr lang="en-US" sz="2000" dirty="0"/>
              <a:t>both traded, and </a:t>
            </a:r>
            <a:r>
              <a:rPr lang="en-US" sz="2000" b="1" i="1" dirty="0"/>
              <a:t>Al Horford </a:t>
            </a:r>
            <a:r>
              <a:rPr lang="en-US" sz="2000" dirty="0"/>
              <a:t>left for Golden State. </a:t>
            </a:r>
            <a:r>
              <a:rPr lang="en-US" sz="2000" b="1" i="1" dirty="0"/>
              <a:t>Anfernee Simons </a:t>
            </a:r>
            <a:r>
              <a:rPr lang="en-US" sz="2000" dirty="0"/>
              <a:t>is an exciting talent, but not having </a:t>
            </a:r>
            <a:r>
              <a:rPr lang="en-US" sz="2000" b="1" i="1" dirty="0"/>
              <a:t>Jayson Tatum </a:t>
            </a:r>
            <a:r>
              <a:rPr lang="en-US" sz="2000" dirty="0"/>
              <a:t>for much or all of the season gives them a lower ceiling.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91E54CB-47EA-CFCB-4558-22589F94BA28}"/>
              </a:ext>
            </a:extLst>
          </p:cNvPr>
          <p:cNvSpPr txBox="1">
            <a:spLocks/>
          </p:cNvSpPr>
          <p:nvPr/>
        </p:nvSpPr>
        <p:spPr>
          <a:xfrm>
            <a:off x="1658164" y="17775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Boston Celtics</a:t>
            </a:r>
          </a:p>
        </p:txBody>
      </p:sp>
      <p:pic>
        <p:nvPicPr>
          <p:cNvPr id="4108" name="Picture 12" descr="Boston Celtics Logo PNG Transparent &amp; SVG Vector - Freebie Supply">
            <a:extLst>
              <a:ext uri="{FF2B5EF4-FFF2-40B4-BE49-F238E27FC236}">
                <a16:creationId xmlns:a16="http://schemas.microsoft.com/office/drawing/2014/main" id="{05BF3377-B143-0C4B-8EBB-3602AA75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979" y="114294"/>
            <a:ext cx="1688636" cy="126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23B66A-0CD0-6A09-6464-653343E81D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983001"/>
              </p:ext>
            </p:extLst>
          </p:nvPr>
        </p:nvGraphicFramePr>
        <p:xfrm>
          <a:off x="2305905" y="1500291"/>
          <a:ext cx="7373052" cy="2274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746500" imgH="1155700" progId="Excel.Sheet.12">
                  <p:embed/>
                </p:oleObj>
              </mc:Choice>
              <mc:Fallback>
                <p:oleObj name="Worksheet" r:id="rId3" imgW="37465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5905" y="1500291"/>
                        <a:ext cx="7373052" cy="2274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4325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9A631-7B1F-38BC-F910-5AA7757FF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6D20C-E4B0-357C-4D03-1A47B462A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981" y="1023673"/>
            <a:ext cx="6342428" cy="6514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A+ | Rank: #1 | western Conference Rank: #1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340DE-8EBE-A3B8-E636-6FD98F156C49}"/>
              </a:ext>
            </a:extLst>
          </p:cNvPr>
          <p:cNvSpPr txBox="1"/>
          <p:nvPr/>
        </p:nvSpPr>
        <p:spPr>
          <a:xfrm>
            <a:off x="790924" y="4106523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Clippers reloaded, adding </a:t>
            </a:r>
            <a:r>
              <a:rPr lang="en-US" sz="2000" b="1" i="1" dirty="0"/>
              <a:t>Bradley Beal</a:t>
            </a:r>
            <a:r>
              <a:rPr lang="en-US" sz="2000" dirty="0"/>
              <a:t>, </a:t>
            </a:r>
            <a:r>
              <a:rPr lang="en-US" sz="2000" b="1" i="1" dirty="0"/>
              <a:t>Brook Lopez</a:t>
            </a:r>
            <a:r>
              <a:rPr lang="en-US" sz="2000" dirty="0"/>
              <a:t>, </a:t>
            </a:r>
            <a:r>
              <a:rPr lang="en-US" sz="2000" b="1" i="1" dirty="0"/>
              <a:t>CP3</a:t>
            </a:r>
            <a:r>
              <a:rPr lang="en-US" sz="2000" dirty="0"/>
              <a:t>, and </a:t>
            </a:r>
            <a:r>
              <a:rPr lang="en-US" sz="2000" b="1" i="1" dirty="0"/>
              <a:t>John Collins</a:t>
            </a:r>
            <a:r>
              <a:rPr lang="en-US" sz="2000" dirty="0"/>
              <a:t>. They also re-signed </a:t>
            </a:r>
            <a:r>
              <a:rPr lang="en-US" sz="2000" b="1" i="1" dirty="0"/>
              <a:t>James Harden</a:t>
            </a:r>
            <a:r>
              <a:rPr lang="en-US" sz="2000" dirty="0"/>
              <a:t>. Although they lost </a:t>
            </a:r>
            <a:r>
              <a:rPr lang="en-US" sz="2000" b="1" i="1" dirty="0"/>
              <a:t>Norman Powell</a:t>
            </a:r>
            <a:r>
              <a:rPr lang="en-US" sz="2000" dirty="0"/>
              <a:t>, with a healthy </a:t>
            </a:r>
            <a:r>
              <a:rPr lang="en-US" sz="2000" b="1" i="1" dirty="0"/>
              <a:t>Kawhi Leonard</a:t>
            </a:r>
            <a:r>
              <a:rPr lang="en-US" sz="2000" dirty="0"/>
              <a:t>, the Clippers look firmly in the championship conversation once again.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00AF208-28EE-0346-12D1-0EF1B4064457}"/>
              </a:ext>
            </a:extLst>
          </p:cNvPr>
          <p:cNvSpPr txBox="1">
            <a:spLocks/>
          </p:cNvSpPr>
          <p:nvPr/>
        </p:nvSpPr>
        <p:spPr>
          <a:xfrm>
            <a:off x="1295402" y="90163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Los Angelos clippers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F5FF0AE-D264-2D95-43A3-8DECEC2192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764539"/>
              </p:ext>
            </p:extLst>
          </p:nvPr>
        </p:nvGraphicFramePr>
        <p:xfrm>
          <a:off x="541592" y="1533565"/>
          <a:ext cx="11108816" cy="2063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223000" imgH="1155700" progId="Excel.Sheet.12">
                  <p:embed/>
                </p:oleObj>
              </mc:Choice>
              <mc:Fallback>
                <p:oleObj name="Worksheet" r:id="rId2" imgW="62230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1592" y="1533565"/>
                        <a:ext cx="11108816" cy="2063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6" name="Picture 2" descr="Los Angeles Clippers Logo PNG Transparent &amp; SVG Vector - Freebie Supply">
            <a:extLst>
              <a:ext uri="{FF2B5EF4-FFF2-40B4-BE49-F238E27FC236}">
                <a16:creationId xmlns:a16="http://schemas.microsoft.com/office/drawing/2014/main" id="{46E55339-7150-9D43-D087-C4D7E27DE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5" y="48622"/>
            <a:ext cx="1489759" cy="11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90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5992-4A2A-BEB7-A1F8-1EBDB8C8E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514" y="0"/>
            <a:ext cx="9905998" cy="1905000"/>
          </a:xfrm>
        </p:spPr>
        <p:txBody>
          <a:bodyPr/>
          <a:lstStyle/>
          <a:p>
            <a:r>
              <a:rPr lang="en-US" dirty="0"/>
              <a:t>2024-2025 NBA OFFSEASON GRADES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D15B1A-EE01-35A5-A205-FAE00A5AD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668537"/>
              </p:ext>
            </p:extLst>
          </p:nvPr>
        </p:nvGraphicFramePr>
        <p:xfrm>
          <a:off x="1030514" y="1585399"/>
          <a:ext cx="9056913" cy="4090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6058">
                  <a:extLst>
                    <a:ext uri="{9D8B030D-6E8A-4147-A177-3AD203B41FA5}">
                      <a16:colId xmlns:a16="http://schemas.microsoft.com/office/drawing/2014/main" val="504725969"/>
                    </a:ext>
                  </a:extLst>
                </a:gridCol>
                <a:gridCol w="866058">
                  <a:extLst>
                    <a:ext uri="{9D8B030D-6E8A-4147-A177-3AD203B41FA5}">
                      <a16:colId xmlns:a16="http://schemas.microsoft.com/office/drawing/2014/main" val="1845984959"/>
                    </a:ext>
                  </a:extLst>
                </a:gridCol>
                <a:gridCol w="866058">
                  <a:extLst>
                    <a:ext uri="{9D8B030D-6E8A-4147-A177-3AD203B41FA5}">
                      <a16:colId xmlns:a16="http://schemas.microsoft.com/office/drawing/2014/main" val="1901519682"/>
                    </a:ext>
                  </a:extLst>
                </a:gridCol>
                <a:gridCol w="1350463">
                  <a:extLst>
                    <a:ext uri="{9D8B030D-6E8A-4147-A177-3AD203B41FA5}">
                      <a16:colId xmlns:a16="http://schemas.microsoft.com/office/drawing/2014/main" val="4078552696"/>
                    </a:ext>
                  </a:extLst>
                </a:gridCol>
                <a:gridCol w="1277069">
                  <a:extLst>
                    <a:ext uri="{9D8B030D-6E8A-4147-A177-3AD203B41FA5}">
                      <a16:colId xmlns:a16="http://schemas.microsoft.com/office/drawing/2014/main" val="4107775314"/>
                    </a:ext>
                  </a:extLst>
                </a:gridCol>
                <a:gridCol w="1277069">
                  <a:extLst>
                    <a:ext uri="{9D8B030D-6E8A-4147-A177-3AD203B41FA5}">
                      <a16:colId xmlns:a16="http://schemas.microsoft.com/office/drawing/2014/main" val="2009415313"/>
                    </a:ext>
                  </a:extLst>
                </a:gridCol>
                <a:gridCol w="1277069">
                  <a:extLst>
                    <a:ext uri="{9D8B030D-6E8A-4147-A177-3AD203B41FA5}">
                      <a16:colId xmlns:a16="http://schemas.microsoft.com/office/drawing/2014/main" val="2046866736"/>
                    </a:ext>
                  </a:extLst>
                </a:gridCol>
                <a:gridCol w="1277069">
                  <a:extLst>
                    <a:ext uri="{9D8B030D-6E8A-4147-A177-3AD203B41FA5}">
                      <a16:colId xmlns:a16="http://schemas.microsoft.com/office/drawing/2014/main" val="2013978277"/>
                    </a:ext>
                  </a:extLst>
                </a:gridCol>
              </a:tblGrid>
              <a:tr h="25655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Team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Grade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Final Score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Team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Grade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Final Score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6188506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LAC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A+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95.50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582251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OKC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A+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53.73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CLE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B-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4.08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896445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DAL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49.66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TOR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B-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1.76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141573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ATL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44.72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C+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-2.66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862926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SAC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44.00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C+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-3.66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37443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NYK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42.38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SAS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C+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-4.68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8866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DEN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41.51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WAS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-14.83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165295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HOU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36.93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PHI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-26.05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6065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GSW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34.83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-26.14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841268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ORL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32.06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-26.28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47009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POR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30.02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-26.51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356722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LAL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A-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25.08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NOP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-31.25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695630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MEM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13.17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-39.41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976085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CHI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6.25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UTA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-58.67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224446"/>
                  </a:ext>
                </a:extLst>
              </a:tr>
              <a:tr h="2555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>
                          <a:effectLst/>
                        </a:rPr>
                        <a:t>MIA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u="none" strike="noStrike" dirty="0">
                          <a:effectLst/>
                        </a:rPr>
                        <a:t>6.16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BOS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buNone/>
                      </a:pP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-67.95</a:t>
                      </a:r>
                    </a:p>
                  </a:txBody>
                  <a:tcPr marL="9525" marR="9525" marT="9525" marB="0" anchor="b">
                    <a:solidFill>
                      <a:srgbClr val="EA55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55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90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25BF4-3124-646A-9849-2D36E8A77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36482-FDB0-6213-C713-F9452EDCD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888" y="1305605"/>
            <a:ext cx="6577307" cy="635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Grade: A+ | Rank: #2 | western Conference Rank: #2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70C30-C1A3-0869-F748-196F27D01AF3}"/>
              </a:ext>
            </a:extLst>
          </p:cNvPr>
          <p:cNvSpPr txBox="1"/>
          <p:nvPr/>
        </p:nvSpPr>
        <p:spPr>
          <a:xfrm>
            <a:off x="671181" y="4252750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Thunder kept their entire core together, extending </a:t>
            </a:r>
            <a:r>
              <a:rPr lang="en-US" sz="2000" b="1" i="1" dirty="0"/>
              <a:t>Shai Gilgeous-Alexander</a:t>
            </a:r>
            <a:r>
              <a:rPr lang="en-US" sz="2000" dirty="0"/>
              <a:t>, </a:t>
            </a:r>
            <a:r>
              <a:rPr lang="en-US" sz="2000" b="1" i="1" dirty="0"/>
              <a:t>Jalen Williams</a:t>
            </a:r>
            <a:r>
              <a:rPr lang="en-US" sz="2000" dirty="0"/>
              <a:t>, and </a:t>
            </a:r>
            <a:r>
              <a:rPr lang="en-US" sz="2000" b="1" i="1" dirty="0"/>
              <a:t>Chet Holmgren </a:t>
            </a:r>
            <a:r>
              <a:rPr lang="en-US" sz="2000" dirty="0"/>
              <a:t>for $800 million. With </a:t>
            </a:r>
            <a:r>
              <a:rPr lang="en-US" sz="2000" b="1" i="1" dirty="0"/>
              <a:t>Nikola Topic </a:t>
            </a:r>
            <a:r>
              <a:rPr lang="en-US" sz="2000" dirty="0"/>
              <a:t>set to debut this year, and nearly all of their roster returning. Oklahoma City enters the season as the team to beat.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7FF66A-B775-3FA1-53D7-8A935991EE6E}"/>
              </a:ext>
            </a:extLst>
          </p:cNvPr>
          <p:cNvSpPr txBox="1">
            <a:spLocks/>
          </p:cNvSpPr>
          <p:nvPr/>
        </p:nvSpPr>
        <p:spPr>
          <a:xfrm>
            <a:off x="2155372" y="281927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Oklahoma city thunder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EA24F67-FA97-AF67-1A34-49E542C8A9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353420"/>
              </p:ext>
            </p:extLst>
          </p:nvPr>
        </p:nvGraphicFramePr>
        <p:xfrm>
          <a:off x="744057" y="2125833"/>
          <a:ext cx="10252141" cy="1993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943600" imgH="1155700" progId="Excel.Sheet.12">
                  <p:embed/>
                </p:oleObj>
              </mc:Choice>
              <mc:Fallback>
                <p:oleObj name="Worksheet" r:id="rId2" imgW="59436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4057" y="2125833"/>
                        <a:ext cx="10252141" cy="1993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2" name="Picture 2" descr="Oklahoma City Thunder Logo PNG Transparent &amp; SVG Vector - Freebie Supply">
            <a:extLst>
              <a:ext uri="{FF2B5EF4-FFF2-40B4-BE49-F238E27FC236}">
                <a16:creationId xmlns:a16="http://schemas.microsoft.com/office/drawing/2014/main" id="{722D62A5-E96D-B87D-35E2-DC3926FAC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5" y="130799"/>
            <a:ext cx="1716994" cy="15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797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43374-42D4-9C24-2C60-7C4606962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82ECB-33ED-44E9-0444-59BB66E97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049" y="1138124"/>
            <a:ext cx="6825481" cy="692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Grade: A | Rank: #3 | western Conference Rank: #3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6E4D1-F9CD-4696-8918-F81E5062B5F5}"/>
              </a:ext>
            </a:extLst>
          </p:cNvPr>
          <p:cNvSpPr txBox="1"/>
          <p:nvPr/>
        </p:nvSpPr>
        <p:spPr>
          <a:xfrm>
            <a:off x="728905" y="4129275"/>
            <a:ext cx="1073454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Mavericks struck gold, getting the opportunity to draft </a:t>
            </a:r>
            <a:r>
              <a:rPr lang="en-US" sz="2000" b="1" i="1" dirty="0"/>
              <a:t>Cooper Flagg</a:t>
            </a:r>
            <a:r>
              <a:rPr lang="en-US" sz="2000" dirty="0"/>
              <a:t>, an elite two-way prospect. With </a:t>
            </a:r>
            <a:r>
              <a:rPr lang="en-US" sz="2000" b="1" i="1" dirty="0"/>
              <a:t>Kyrie Irving </a:t>
            </a:r>
            <a:r>
              <a:rPr lang="en-US" sz="2000" dirty="0"/>
              <a:t>secured long-term and key extensions, they solidified their core this offseason. Dallas appears ready to compete in the West, a “prove-it” year for GM Nico Harrison’s vison.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91D527-EC5E-54CC-6210-1772CFD37694}"/>
              </a:ext>
            </a:extLst>
          </p:cNvPr>
          <p:cNvSpPr txBox="1">
            <a:spLocks/>
          </p:cNvSpPr>
          <p:nvPr/>
        </p:nvSpPr>
        <p:spPr>
          <a:xfrm>
            <a:off x="1671194" y="54632"/>
            <a:ext cx="11202751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Dallas mavericks</a:t>
            </a:r>
          </a:p>
        </p:txBody>
      </p:sp>
      <p:pic>
        <p:nvPicPr>
          <p:cNvPr id="14340" name="Picture 4" descr="Dallas Mavericks Logo PNG Transparent &amp; SVG Vector - Freebie Supply">
            <a:extLst>
              <a:ext uri="{FF2B5EF4-FFF2-40B4-BE49-F238E27FC236}">
                <a16:creationId xmlns:a16="http://schemas.microsoft.com/office/drawing/2014/main" id="{A75C4ADE-813F-9D1C-716E-0FE5C7280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3" y="28026"/>
            <a:ext cx="1034143" cy="103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B04EE63-E447-2909-CC11-E0654B0DB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78324"/>
              </p:ext>
            </p:extLst>
          </p:nvPr>
        </p:nvGraphicFramePr>
        <p:xfrm>
          <a:off x="2205883" y="1830296"/>
          <a:ext cx="7780234" cy="2074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619500" imgH="965200" progId="Excel.Sheet.12">
                  <p:embed/>
                </p:oleObj>
              </mc:Choice>
              <mc:Fallback>
                <p:oleObj name="Worksheet" r:id="rId3" imgW="36195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5883" y="1830296"/>
                        <a:ext cx="7780234" cy="2074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40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67738-775D-37F1-2913-FB247E013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3CA96-9F01-44B6-722D-E9AB22A10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533" y="1350926"/>
            <a:ext cx="6309735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A | Rank: #5 | western Conference Rank: #4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E8F41-0682-7A62-707A-4DE7157E8724}"/>
              </a:ext>
            </a:extLst>
          </p:cNvPr>
          <p:cNvSpPr txBox="1"/>
          <p:nvPr/>
        </p:nvSpPr>
        <p:spPr>
          <a:xfrm>
            <a:off x="813226" y="4024312"/>
            <a:ext cx="10158409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Kings added veteran depth and extended </a:t>
            </a:r>
            <a:r>
              <a:rPr lang="en-US" sz="2000" b="1" i="1" dirty="0"/>
              <a:t>Keegan Murray</a:t>
            </a:r>
            <a:r>
              <a:rPr lang="en-US" sz="2000" dirty="0"/>
              <a:t>, maintaining their core of </a:t>
            </a:r>
            <a:r>
              <a:rPr lang="en-US" sz="2000" b="1" i="1" dirty="0"/>
              <a:t>DeMar DeRozan</a:t>
            </a:r>
            <a:r>
              <a:rPr lang="en-US" sz="2000" dirty="0"/>
              <a:t>, </a:t>
            </a:r>
            <a:r>
              <a:rPr lang="en-US" sz="2000" b="1" i="1" dirty="0"/>
              <a:t>Zach LaVine</a:t>
            </a:r>
            <a:r>
              <a:rPr lang="en-US" sz="2000" dirty="0"/>
              <a:t>, and </a:t>
            </a:r>
            <a:r>
              <a:rPr lang="en-US" sz="2000" b="1" i="1" dirty="0"/>
              <a:t>Domantas Sabonis</a:t>
            </a:r>
            <a:r>
              <a:rPr lang="en-US" sz="2000" dirty="0"/>
              <a:t>. Sacramento remains an intriguing team with a mix of experienced vets and young talent,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69D301F-B481-BF6A-F822-7E78604BEB64}"/>
              </a:ext>
            </a:extLst>
          </p:cNvPr>
          <p:cNvSpPr txBox="1">
            <a:spLocks/>
          </p:cNvSpPr>
          <p:nvPr/>
        </p:nvSpPr>
        <p:spPr>
          <a:xfrm>
            <a:off x="1586070" y="25426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Sacramento kings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E08F076-9506-6A1E-49D4-BE9F3435F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649350"/>
              </p:ext>
            </p:extLst>
          </p:nvPr>
        </p:nvGraphicFramePr>
        <p:xfrm>
          <a:off x="1586070" y="1882996"/>
          <a:ext cx="9019859" cy="200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057900" imgH="1346200" progId="Excel.Sheet.12">
                  <p:embed/>
                </p:oleObj>
              </mc:Choice>
              <mc:Fallback>
                <p:oleObj name="Worksheet" r:id="rId2" imgW="60579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6070" y="1882996"/>
                        <a:ext cx="9019859" cy="2004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2" name="Picture 2" descr="Sacramento Kings Logo PNG Transparent &amp; SVG Vector - Freebie Supply">
            <a:extLst>
              <a:ext uri="{FF2B5EF4-FFF2-40B4-BE49-F238E27FC236}">
                <a16:creationId xmlns:a16="http://schemas.microsoft.com/office/drawing/2014/main" id="{1A7B05F4-018F-8D06-FF1D-3640C81A4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2" y="348343"/>
            <a:ext cx="1082722" cy="113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878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2D83B-3FBB-C3FF-D292-BBE676D5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FF69-1D0E-EF8B-0797-66EA186EF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109" y="503559"/>
            <a:ext cx="6082067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A | Rank: #7 | western Conference Rank: #5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7E4586-ECF4-D9E2-DE49-752D37E472B2}"/>
              </a:ext>
            </a:extLst>
          </p:cNvPr>
          <p:cNvSpPr txBox="1"/>
          <p:nvPr/>
        </p:nvSpPr>
        <p:spPr>
          <a:xfrm>
            <a:off x="728905" y="4010564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Nuggets retooled around </a:t>
            </a:r>
            <a:r>
              <a:rPr lang="en-US" sz="2000" b="1" i="1" dirty="0"/>
              <a:t>Nikola Jokić </a:t>
            </a:r>
            <a:r>
              <a:rPr lang="en-US" sz="2000" dirty="0"/>
              <a:t>with veterans, regaining </a:t>
            </a:r>
            <a:r>
              <a:rPr lang="en-US" sz="2000" b="1" i="1" dirty="0"/>
              <a:t>Bruce Brown </a:t>
            </a:r>
            <a:r>
              <a:rPr lang="en-US" sz="2000" dirty="0"/>
              <a:t>and adding frontcourt strength in </a:t>
            </a:r>
            <a:r>
              <a:rPr lang="en-US" sz="2000" b="1" i="1" dirty="0"/>
              <a:t>Jonas Valanciunas</a:t>
            </a:r>
            <a:r>
              <a:rPr lang="en-US" sz="2000" dirty="0"/>
              <a:t>. They also swapped </a:t>
            </a:r>
            <a:r>
              <a:rPr lang="en-US" sz="2000" b="1" i="1" dirty="0"/>
              <a:t>Michael Porter Jr</a:t>
            </a:r>
            <a:r>
              <a:rPr lang="en-US" sz="2000" dirty="0"/>
              <a:t>. for </a:t>
            </a:r>
            <a:r>
              <a:rPr lang="en-US" sz="2000" b="1" i="1" dirty="0"/>
              <a:t>Cameron Johnson.</a:t>
            </a:r>
            <a:r>
              <a:rPr lang="en-US" sz="2000" dirty="0"/>
              <a:t> Denver remains firmly in title contention with a more complete roster around their three-time MVP.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04411AA-858F-8A4B-411D-5D82CD03EE7F}"/>
              </a:ext>
            </a:extLst>
          </p:cNvPr>
          <p:cNvSpPr txBox="1">
            <a:spLocks/>
          </p:cNvSpPr>
          <p:nvPr/>
        </p:nvSpPr>
        <p:spPr>
          <a:xfrm>
            <a:off x="1719944" y="4862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Denver nuggets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1AE9BC3-BF2C-3EC6-5014-A7CEA54C14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946990"/>
              </p:ext>
            </p:extLst>
          </p:nvPr>
        </p:nvGraphicFramePr>
        <p:xfrm>
          <a:off x="818105" y="1602068"/>
          <a:ext cx="10583655" cy="1965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223000" imgH="1155700" progId="Excel.Sheet.12">
                  <p:embed/>
                </p:oleObj>
              </mc:Choice>
              <mc:Fallback>
                <p:oleObj name="Worksheet" r:id="rId2" imgW="62230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8105" y="1602068"/>
                        <a:ext cx="10583655" cy="1965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6" name="Picture 2" descr="Denver Nuggets Logo PNG Transparent &amp; SVG Vector - Freebie Supply">
            <a:extLst>
              <a:ext uri="{FF2B5EF4-FFF2-40B4-BE49-F238E27FC236}">
                <a16:creationId xmlns:a16="http://schemas.microsoft.com/office/drawing/2014/main" id="{44D1AE5B-A6F6-BB13-8F51-0153A25C0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" y="181572"/>
            <a:ext cx="1387928" cy="99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430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E0125-F5E9-7CD9-39AF-BB72B0E7E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4A63A-0AAF-C7FB-524F-0A9F5B2B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889" y="924187"/>
            <a:ext cx="6527180" cy="635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Grade: A | Rank: #8 | western Conference Rank: #6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340C0-4BBD-1B00-2A5D-4212A7876411}"/>
              </a:ext>
            </a:extLst>
          </p:cNvPr>
          <p:cNvSpPr txBox="1"/>
          <p:nvPr/>
        </p:nvSpPr>
        <p:spPr>
          <a:xfrm>
            <a:off x="728905" y="4030471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Rockets made the biggest splash of the offseason, landing </a:t>
            </a:r>
            <a:r>
              <a:rPr lang="en-US" sz="2000" b="1" i="1" dirty="0"/>
              <a:t>Kevin Durant </a:t>
            </a:r>
            <a:r>
              <a:rPr lang="en-US" sz="2000" dirty="0"/>
              <a:t>and </a:t>
            </a:r>
            <a:r>
              <a:rPr lang="en-US" sz="2000" b="1" i="1" dirty="0"/>
              <a:t>Clint Capela </a:t>
            </a:r>
            <a:r>
              <a:rPr lang="en-US" sz="2000" dirty="0"/>
              <a:t>while maintaining their young core. Despite </a:t>
            </a:r>
            <a:r>
              <a:rPr lang="en-US" sz="2000" b="1" i="1" dirty="0"/>
              <a:t>Fred VanVleet’s </a:t>
            </a:r>
            <a:r>
              <a:rPr lang="en-US" sz="2000" dirty="0"/>
              <a:t>season-ending injury, Houston’s revamped roster puts them firmly in the conversation as a legitimate championship contender.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9845A5-DFBA-EAF4-51D8-C67EDA17AF1C}"/>
              </a:ext>
            </a:extLst>
          </p:cNvPr>
          <p:cNvSpPr txBox="1">
            <a:spLocks/>
          </p:cNvSpPr>
          <p:nvPr/>
        </p:nvSpPr>
        <p:spPr>
          <a:xfrm>
            <a:off x="2233487" y="-71096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Houston rockets</a:t>
            </a:r>
          </a:p>
        </p:txBody>
      </p:sp>
      <p:pic>
        <p:nvPicPr>
          <p:cNvPr id="22532" name="Picture 4" descr="Houston Rockets Logo PNG Transparent &amp; SVG Vector - Freebie Supply">
            <a:extLst>
              <a:ext uri="{FF2B5EF4-FFF2-40B4-BE49-F238E27FC236}">
                <a16:creationId xmlns:a16="http://schemas.microsoft.com/office/drawing/2014/main" id="{8428B775-19A4-0DF5-E999-54E0ADF4B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01"/>
            <a:ext cx="1992086" cy="116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8DCF910-DF7C-6D74-B0BA-97E63EE123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987103"/>
              </p:ext>
            </p:extLst>
          </p:nvPr>
        </p:nvGraphicFramePr>
        <p:xfrm>
          <a:off x="1562117" y="1419328"/>
          <a:ext cx="9039901" cy="2249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410200" imgH="1346200" progId="Excel.Sheet.12">
                  <p:embed/>
                </p:oleObj>
              </mc:Choice>
              <mc:Fallback>
                <p:oleObj name="Worksheet" r:id="rId3" imgW="54102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2117" y="1419328"/>
                        <a:ext cx="9039901" cy="2249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3631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BFFBD-E2FB-5233-2EB6-CC1BBA60E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82DC-7919-1B89-605F-C172F747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3376" y="1173346"/>
            <a:ext cx="6928624" cy="782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Grade: A- | Rank: #9 | western Conference Rank: #7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4AE8D-DE3E-17F5-B277-627660C2707D}"/>
              </a:ext>
            </a:extLst>
          </p:cNvPr>
          <p:cNvSpPr txBox="1"/>
          <p:nvPr/>
        </p:nvSpPr>
        <p:spPr>
          <a:xfrm>
            <a:off x="1016830" y="3809407"/>
            <a:ext cx="10444617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Warriors added </a:t>
            </a:r>
            <a:r>
              <a:rPr lang="en-US" sz="2000" b="1" i="1" dirty="0"/>
              <a:t>Al Horford </a:t>
            </a:r>
            <a:r>
              <a:rPr lang="en-US" sz="2000" dirty="0"/>
              <a:t>and managed to retain </a:t>
            </a:r>
            <a:r>
              <a:rPr lang="en-US" sz="2000" b="1" i="1" dirty="0"/>
              <a:t>Jonathan </a:t>
            </a:r>
            <a:r>
              <a:rPr lang="en-US" sz="2000" b="1" i="1" dirty="0" err="1"/>
              <a:t>Kuminga</a:t>
            </a:r>
            <a:r>
              <a:rPr lang="en-US" sz="2000" dirty="0"/>
              <a:t>. The Western Conference remains stacked, but as long as </a:t>
            </a:r>
            <a:r>
              <a:rPr lang="en-US" sz="2000" b="1" i="1" dirty="0"/>
              <a:t>Stephen Curry </a:t>
            </a:r>
            <a:r>
              <a:rPr lang="en-US" sz="2000" dirty="0"/>
              <a:t>leads the way, Golden State will continue to be a threat in any playoff race.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D038573-DDB6-50F8-5574-22C393965FDC}"/>
              </a:ext>
            </a:extLst>
          </p:cNvPr>
          <p:cNvSpPr txBox="1">
            <a:spLocks/>
          </p:cNvSpPr>
          <p:nvPr/>
        </p:nvSpPr>
        <p:spPr>
          <a:xfrm>
            <a:off x="1188458" y="99087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Golden State warriors</a:t>
            </a:r>
          </a:p>
        </p:txBody>
      </p:sp>
      <p:pic>
        <p:nvPicPr>
          <p:cNvPr id="20486" name="Picture 6" descr="Golden State Warriors Logo PNG Transparent &amp; SVG Vector - Freebie Supply">
            <a:extLst>
              <a:ext uri="{FF2B5EF4-FFF2-40B4-BE49-F238E27FC236}">
                <a16:creationId xmlns:a16="http://schemas.microsoft.com/office/drawing/2014/main" id="{1A7FE430-7C41-736B-FE82-1E417FF3D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8458" cy="133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D544448-1105-D910-F4C1-ABB5ACBDB6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1949"/>
              </p:ext>
            </p:extLst>
          </p:nvPr>
        </p:nvGraphicFramePr>
        <p:xfrm>
          <a:off x="1188458" y="1897890"/>
          <a:ext cx="10156692" cy="1522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168900" imgH="774700" progId="Excel.Sheet.12">
                  <p:embed/>
                </p:oleObj>
              </mc:Choice>
              <mc:Fallback>
                <p:oleObj name="Worksheet" r:id="rId3" imgW="5168900" imgH="77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8458" y="1897890"/>
                        <a:ext cx="10156692" cy="1522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5713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75539-D268-DDC9-0D1D-525288F0E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E475A-BAAF-2386-3ACC-DE0791E1E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518" y="1305605"/>
            <a:ext cx="6309678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A- | Rank: #11| western Conference Rank: #8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02859E-A514-322C-4433-95461560C3D3}"/>
              </a:ext>
            </a:extLst>
          </p:cNvPr>
          <p:cNvSpPr txBox="1"/>
          <p:nvPr/>
        </p:nvSpPr>
        <p:spPr>
          <a:xfrm>
            <a:off x="790924" y="4024312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Portland brought back </a:t>
            </a:r>
            <a:r>
              <a:rPr lang="en-US" sz="2000" b="1" i="1" dirty="0"/>
              <a:t>Damian Lillard </a:t>
            </a:r>
            <a:r>
              <a:rPr lang="en-US" sz="2000" dirty="0"/>
              <a:t>and added </a:t>
            </a:r>
            <a:r>
              <a:rPr lang="en-US" sz="2000" b="1" i="1" dirty="0"/>
              <a:t>Jrue Holiday</a:t>
            </a:r>
            <a:r>
              <a:rPr lang="en-US" sz="2000" dirty="0"/>
              <a:t>, Despite an early injury to </a:t>
            </a:r>
            <a:r>
              <a:rPr lang="en-US" sz="2000" b="1" i="1" dirty="0"/>
              <a:t>Scoot Henderson</a:t>
            </a:r>
            <a:r>
              <a:rPr lang="en-US" sz="2000" dirty="0"/>
              <a:t> and Lillard likely out for the season, the team hopes to build on last year’s 36-win season. Hopefully, they see continued development from </a:t>
            </a:r>
            <a:r>
              <a:rPr lang="en-US" sz="2000" b="1" i="1" dirty="0"/>
              <a:t>Shaedon Sharpe </a:t>
            </a:r>
            <a:r>
              <a:rPr lang="en-US" sz="2000" dirty="0"/>
              <a:t>and their other young players.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7665354-0997-1EA9-707F-72DD26BD6F4A}"/>
              </a:ext>
            </a:extLst>
          </p:cNvPr>
          <p:cNvSpPr txBox="1">
            <a:spLocks/>
          </p:cNvSpPr>
          <p:nvPr/>
        </p:nvSpPr>
        <p:spPr>
          <a:xfrm>
            <a:off x="1894115" y="296340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Portland trailblazers</a:t>
            </a:r>
          </a:p>
        </p:txBody>
      </p:sp>
      <p:pic>
        <p:nvPicPr>
          <p:cNvPr id="49154" name="Picture 2" descr="Portland Trail Blazers Logo PNG Transparent &amp; SVG Vector - Freebie Supply">
            <a:extLst>
              <a:ext uri="{FF2B5EF4-FFF2-40B4-BE49-F238E27FC236}">
                <a16:creationId xmlns:a16="http://schemas.microsoft.com/office/drawing/2014/main" id="{C48F3701-FB12-E3FE-127F-C2DD219C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693"/>
            <a:ext cx="1894115" cy="14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926EF3-3A65-112B-1404-72D0E6D4F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199906"/>
              </p:ext>
            </p:extLst>
          </p:nvPr>
        </p:nvGraphicFramePr>
        <p:xfrm>
          <a:off x="1052559" y="2032347"/>
          <a:ext cx="10086882" cy="1734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613400" imgH="965200" progId="Excel.Sheet.12">
                  <p:embed/>
                </p:oleObj>
              </mc:Choice>
              <mc:Fallback>
                <p:oleObj name="Worksheet" r:id="rId3" imgW="56134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559" y="2032347"/>
                        <a:ext cx="10086882" cy="1734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0288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7432E-8280-B268-433F-1FABD179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EB8F4-E135-A66C-60E8-1D08B7CD9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4167" y="1181434"/>
            <a:ext cx="6476242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A- | Rank: #12 | western Conference Rank: #9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D47D4-90D5-F8D7-98D0-5A3F499A19FE}"/>
              </a:ext>
            </a:extLst>
          </p:cNvPr>
          <p:cNvSpPr txBox="1"/>
          <p:nvPr/>
        </p:nvSpPr>
        <p:spPr>
          <a:xfrm>
            <a:off x="1016795" y="4001703"/>
            <a:ext cx="10158409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Lakers had a solid offseason, adding pieces while extending </a:t>
            </a:r>
            <a:r>
              <a:rPr lang="en-US" sz="2000" b="1" i="1" dirty="0"/>
              <a:t>Luka Doncic</a:t>
            </a:r>
            <a:r>
              <a:rPr lang="en-US" sz="2000" dirty="0"/>
              <a:t>. Luka tends to make life easy for his centers, so grabbing </a:t>
            </a:r>
            <a:r>
              <a:rPr lang="en-US" sz="2000" b="1" i="1" dirty="0"/>
              <a:t>Deandre Ayton </a:t>
            </a:r>
            <a:r>
              <a:rPr lang="en-US" sz="2000" dirty="0"/>
              <a:t>for cheap is a win. They also acquired former Defensive Player of the Year </a:t>
            </a:r>
            <a:r>
              <a:rPr lang="en-US" sz="2000" b="1" i="1" dirty="0"/>
              <a:t>Marcus Smart</a:t>
            </a:r>
            <a:r>
              <a:rPr lang="en-US" sz="2000" dirty="0"/>
              <a:t>. </a:t>
            </a:r>
            <a:r>
              <a:rPr lang="en-US" sz="2000" b="1" i="1" dirty="0"/>
              <a:t>LeBron</a:t>
            </a:r>
            <a:r>
              <a:rPr lang="en-US" sz="2000" dirty="0"/>
              <a:t> has an early injury, but the team looks poised for another strong playoff run.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903647D-8660-D106-18D9-DE9939500BF7}"/>
              </a:ext>
            </a:extLst>
          </p:cNvPr>
          <p:cNvSpPr txBox="1">
            <a:spLocks/>
          </p:cNvSpPr>
          <p:nvPr/>
        </p:nvSpPr>
        <p:spPr>
          <a:xfrm>
            <a:off x="1719945" y="147734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Los Angelos Lakers</a:t>
            </a:r>
          </a:p>
        </p:txBody>
      </p:sp>
      <p:pic>
        <p:nvPicPr>
          <p:cNvPr id="28674" name="Picture 2" descr="Los Angeles Lakers Logo PNG Transparent &amp; SVG Vector - Freebie Supply">
            <a:extLst>
              <a:ext uri="{FF2B5EF4-FFF2-40B4-BE49-F238E27FC236}">
                <a16:creationId xmlns:a16="http://schemas.microsoft.com/office/drawing/2014/main" id="{F1C25502-0E54-900D-3E14-5442E5674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" y="240660"/>
            <a:ext cx="1558999" cy="103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10BA425-7C1F-5054-C5E6-E467A45A6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430581"/>
              </p:ext>
            </p:extLst>
          </p:nvPr>
        </p:nvGraphicFramePr>
        <p:xfrm>
          <a:off x="992225" y="1718657"/>
          <a:ext cx="9755807" cy="1844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105400" imgH="965200" progId="Excel.Sheet.12">
                  <p:embed/>
                </p:oleObj>
              </mc:Choice>
              <mc:Fallback>
                <p:oleObj name="Worksheet" r:id="rId3" imgW="51054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2225" y="1718657"/>
                        <a:ext cx="9755807" cy="1844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0838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1B160-A568-E54E-AC8D-23B6003E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44AD2-CEF9-838B-EB10-3D0DDDAB0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820" y="516985"/>
            <a:ext cx="6527179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 B| Rank: #13 | western Conference Rank: #10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52F83-2E7B-9705-6111-600A8E93CA43}"/>
              </a:ext>
            </a:extLst>
          </p:cNvPr>
          <p:cNvSpPr txBox="1"/>
          <p:nvPr/>
        </p:nvSpPr>
        <p:spPr>
          <a:xfrm>
            <a:off x="790925" y="3638171"/>
            <a:ext cx="10158409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Grizzlies made a bold move by trading away </a:t>
            </a:r>
            <a:r>
              <a:rPr lang="en-US" sz="2000" b="1" i="1" dirty="0"/>
              <a:t>Desmond Bane</a:t>
            </a:r>
            <a:r>
              <a:rPr lang="en-US" sz="2000" dirty="0"/>
              <a:t>, acquiring veteran depth and draft capital while extending </a:t>
            </a:r>
            <a:r>
              <a:rPr lang="en-US" sz="2000" b="1" i="1" dirty="0"/>
              <a:t>Jaren Jackson Jr</a:t>
            </a:r>
            <a:r>
              <a:rPr lang="en-US" sz="2000" dirty="0"/>
              <a:t>. Health remains a concern early in the season, with </a:t>
            </a:r>
            <a:r>
              <a:rPr lang="en-US" sz="2000" b="1" i="1" dirty="0"/>
              <a:t>Zach Edey </a:t>
            </a:r>
            <a:r>
              <a:rPr lang="en-US" sz="2000" dirty="0"/>
              <a:t>and </a:t>
            </a:r>
            <a:r>
              <a:rPr lang="en-US" sz="2000" b="1" i="1" dirty="0"/>
              <a:t>Brandon Clarke </a:t>
            </a:r>
            <a:r>
              <a:rPr lang="en-US" sz="2000" dirty="0"/>
              <a:t>sidelined, and questions linger whether Memphis could have gotten a better player package for Desmond Bane.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867B49E-68FD-07DE-D16E-D873CC809B0D}"/>
              </a:ext>
            </a:extLst>
          </p:cNvPr>
          <p:cNvSpPr txBox="1">
            <a:spLocks/>
          </p:cNvSpPr>
          <p:nvPr/>
        </p:nvSpPr>
        <p:spPr>
          <a:xfrm>
            <a:off x="1719944" y="4862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Memphis grizzlies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3B132B-C9F3-A90B-1722-31E7F94A6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87950"/>
              </p:ext>
            </p:extLst>
          </p:nvPr>
        </p:nvGraphicFramePr>
        <p:xfrm>
          <a:off x="678662" y="1649243"/>
          <a:ext cx="10834676" cy="1687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97600" imgH="965200" progId="Excel.Sheet.12">
                  <p:embed/>
                </p:oleObj>
              </mc:Choice>
              <mc:Fallback>
                <p:oleObj name="Worksheet" r:id="rId2" imgW="61976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8662" y="1649243"/>
                        <a:ext cx="10834676" cy="1687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2" name="Picture 2" descr="Memphis Grizzlies Logo PNG Transparent &amp; SVG Vector - Freebie Supply">
            <a:extLst>
              <a:ext uri="{FF2B5EF4-FFF2-40B4-BE49-F238E27FC236}">
                <a16:creationId xmlns:a16="http://schemas.microsoft.com/office/drawing/2014/main" id="{0450614D-B362-16E2-5C4F-3B8C0102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6" y="48622"/>
            <a:ext cx="1053737" cy="131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420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9FCC5-B271-88D2-3579-64136873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7A0B6-2039-5159-480A-4784A475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305605"/>
            <a:ext cx="6465795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B- | Rank: #16 | western Conference Rank: #11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5452D3-B39E-EFE7-9403-DA8606F49EC6}"/>
              </a:ext>
            </a:extLst>
          </p:cNvPr>
          <p:cNvSpPr txBox="1"/>
          <p:nvPr/>
        </p:nvSpPr>
        <p:spPr>
          <a:xfrm>
            <a:off x="864778" y="4293164"/>
            <a:ext cx="10158409" cy="1534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Timberwolves maintained their core, keeping </a:t>
            </a:r>
            <a:r>
              <a:rPr lang="en-US" sz="2000" b="1" i="1" dirty="0"/>
              <a:t>Julius Randle </a:t>
            </a:r>
            <a:r>
              <a:rPr lang="en-US" sz="2000" dirty="0"/>
              <a:t>and </a:t>
            </a:r>
            <a:r>
              <a:rPr lang="en-US" sz="2000" b="1" i="1" dirty="0"/>
              <a:t>Naz</a:t>
            </a:r>
            <a:r>
              <a:rPr lang="en-US" sz="2000" b="1" dirty="0"/>
              <a:t> </a:t>
            </a:r>
            <a:r>
              <a:rPr lang="en-US" sz="2000" b="1" i="1" dirty="0"/>
              <a:t>Reid</a:t>
            </a:r>
            <a:r>
              <a:rPr lang="en-US" sz="2000" dirty="0"/>
              <a:t>. With </a:t>
            </a:r>
            <a:r>
              <a:rPr lang="en-US" sz="2000" b="1" i="1" dirty="0"/>
              <a:t>Anthony Edwards </a:t>
            </a:r>
            <a:r>
              <a:rPr lang="en-US" sz="2000" dirty="0"/>
              <a:t>as a dominant scorer and </a:t>
            </a:r>
            <a:r>
              <a:rPr lang="en-US" sz="2000" b="1" i="1" dirty="0"/>
              <a:t>Rudy Gobert </a:t>
            </a:r>
            <a:r>
              <a:rPr lang="en-US" sz="2000" dirty="0"/>
              <a:t>protecting the paint, Minnesota remains a formidable playoff team in the West, despite limited offseason additions.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A682A5B-C0BF-F07E-A4DA-20E329C7E9E5}"/>
              </a:ext>
            </a:extLst>
          </p:cNvPr>
          <p:cNvSpPr txBox="1">
            <a:spLocks/>
          </p:cNvSpPr>
          <p:nvPr/>
        </p:nvSpPr>
        <p:spPr>
          <a:xfrm>
            <a:off x="1894115" y="296340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Minnesota Timberwolves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B2929A6-9AD2-E899-87F9-2EAFD44819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862468"/>
              </p:ext>
            </p:extLst>
          </p:nvPr>
        </p:nvGraphicFramePr>
        <p:xfrm>
          <a:off x="406775" y="2096100"/>
          <a:ext cx="11074416" cy="181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892800" imgH="965200" progId="Excel.Sheet.12">
                  <p:embed/>
                </p:oleObj>
              </mc:Choice>
              <mc:Fallback>
                <p:oleObj name="Worksheet" r:id="rId2" imgW="58928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6775" y="2096100"/>
                        <a:ext cx="11074416" cy="181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66" name="Picture 2" descr="Minnesota Timberwolves Logo PNG Transparent &amp; SVG Vector - Freebie Supply">
            <a:extLst>
              <a:ext uri="{FF2B5EF4-FFF2-40B4-BE49-F238E27FC236}">
                <a16:creationId xmlns:a16="http://schemas.microsoft.com/office/drawing/2014/main" id="{1F72663A-8F97-0C46-5E3B-A264A34C6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5" y="254262"/>
            <a:ext cx="1458687" cy="145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0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086C-7589-AD26-92D1-E1BE7547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52A0-A05B-5FCD-B20E-CCADFC89C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66298"/>
            <a:ext cx="9905998" cy="3124201"/>
          </a:xfrm>
        </p:spPr>
        <p:txBody>
          <a:bodyPr/>
          <a:lstStyle/>
          <a:p>
            <a:r>
              <a:rPr lang="en-US" dirty="0"/>
              <a:t>Teams ordered by their offseason grade ranking</a:t>
            </a:r>
          </a:p>
          <a:p>
            <a:r>
              <a:rPr lang="en-US" dirty="0"/>
              <a:t>split by conference</a:t>
            </a:r>
          </a:p>
          <a:p>
            <a:r>
              <a:rPr lang="en-US" dirty="0"/>
              <a:t>Grade: X | Rank: X | Conference rank: x</a:t>
            </a:r>
          </a:p>
          <a:p>
            <a:pPr lvl="1"/>
            <a:r>
              <a:rPr lang="en-US" dirty="0"/>
              <a:t>Grade: offseason grade calculated by the Python model</a:t>
            </a:r>
          </a:p>
          <a:p>
            <a:pPr lvl="1"/>
            <a:r>
              <a:rPr lang="en-US" dirty="0"/>
              <a:t>Rank: overall rank out of the 30 teams</a:t>
            </a:r>
          </a:p>
          <a:p>
            <a:pPr lvl="1"/>
            <a:r>
              <a:rPr lang="en-US" dirty="0"/>
              <a:t>Conference rank: rank out of the 15 conference teams</a:t>
            </a:r>
          </a:p>
        </p:txBody>
      </p:sp>
    </p:spTree>
    <p:extLst>
      <p:ext uri="{BB962C8B-B14F-4D97-AF65-F5344CB8AC3E}">
        <p14:creationId xmlns:p14="http://schemas.microsoft.com/office/powerpoint/2010/main" val="2978362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4F052-00EB-60BB-6881-5A75FA26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3143-2D17-83B2-771B-96FB7C9C9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6019" y="750738"/>
            <a:ext cx="6781778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C+ | Rank: #19 | western Conference Rank: #12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550B39-608A-48BC-DCDC-F7EAE83F4656}"/>
              </a:ext>
            </a:extLst>
          </p:cNvPr>
          <p:cNvSpPr txBox="1"/>
          <p:nvPr/>
        </p:nvSpPr>
        <p:spPr>
          <a:xfrm>
            <a:off x="791454" y="4399190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Suns’ Big Three era came to an end with </a:t>
            </a:r>
            <a:r>
              <a:rPr lang="en-US" sz="2000" b="1" i="1" dirty="0"/>
              <a:t>Kevin Durant </a:t>
            </a:r>
            <a:r>
              <a:rPr lang="en-US" sz="2000" dirty="0"/>
              <a:t>and </a:t>
            </a:r>
            <a:r>
              <a:rPr lang="en-US" sz="2000" b="1" i="1" dirty="0"/>
              <a:t>Bradley Beal </a:t>
            </a:r>
            <a:r>
              <a:rPr lang="en-US" sz="2000" dirty="0"/>
              <a:t>gone. The fit between </a:t>
            </a:r>
            <a:r>
              <a:rPr lang="en-US" sz="2000" b="1" i="1" dirty="0"/>
              <a:t>Devin Booker </a:t>
            </a:r>
            <a:r>
              <a:rPr lang="en-US" sz="2000" dirty="0"/>
              <a:t>and </a:t>
            </a:r>
            <a:r>
              <a:rPr lang="en-US" sz="2000" b="1" i="1" dirty="0"/>
              <a:t>Jalen Green </a:t>
            </a:r>
            <a:r>
              <a:rPr lang="en-US" sz="2000" dirty="0"/>
              <a:t>will be interesting to unfold. This roster seems to lack enough talent to compete in the west, especially considering they were the 11</a:t>
            </a:r>
            <a:r>
              <a:rPr lang="en-US" sz="2000" baseline="30000" dirty="0"/>
              <a:t>th</a:t>
            </a:r>
            <a:r>
              <a:rPr lang="en-US" sz="2000" dirty="0"/>
              <a:t> seed last year with </a:t>
            </a:r>
            <a:r>
              <a:rPr lang="en-US" sz="2000" b="1" i="1" dirty="0"/>
              <a:t>KD.</a:t>
            </a:r>
            <a:endParaRPr lang="en-US" sz="20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C55B66-943F-BAC8-53C7-0A91DF68CBFF}"/>
              </a:ext>
            </a:extLst>
          </p:cNvPr>
          <p:cNvSpPr txBox="1">
            <a:spLocks/>
          </p:cNvSpPr>
          <p:nvPr/>
        </p:nvSpPr>
        <p:spPr>
          <a:xfrm>
            <a:off x="1763487" y="25426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Phoenix suns</a:t>
            </a:r>
          </a:p>
        </p:txBody>
      </p:sp>
      <p:pic>
        <p:nvPicPr>
          <p:cNvPr id="47106" name="Picture 2" descr="Phoenix Suns Logo PNG Transparent &amp; SVG Vector - Freebie Supply">
            <a:extLst>
              <a:ext uri="{FF2B5EF4-FFF2-40B4-BE49-F238E27FC236}">
                <a16:creationId xmlns:a16="http://schemas.microsoft.com/office/drawing/2014/main" id="{2C2F5894-DF1B-823B-5E00-6E3E374F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3" y="322342"/>
            <a:ext cx="1216915" cy="113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C745923-C141-1D64-B3B3-BEE402558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714277"/>
              </p:ext>
            </p:extLst>
          </p:nvPr>
        </p:nvGraphicFramePr>
        <p:xfrm>
          <a:off x="1401025" y="1761398"/>
          <a:ext cx="9389949" cy="2330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422900" imgH="1346200" progId="Excel.Sheet.12">
                  <p:embed/>
                </p:oleObj>
              </mc:Choice>
              <mc:Fallback>
                <p:oleObj name="Worksheet" r:id="rId3" imgW="54229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1025" y="1761398"/>
                        <a:ext cx="9389949" cy="2330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5619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7585C-9D50-F20B-1F5D-5E69B1C7A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768EC-B76C-1A73-076D-2815026BA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494" y="1305605"/>
            <a:ext cx="6532702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C+ | Rank: #21 | western Conference Rank: #13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7B0F82-67AB-DFCA-C0BA-263C661D37C1}"/>
              </a:ext>
            </a:extLst>
          </p:cNvPr>
          <p:cNvSpPr txBox="1"/>
          <p:nvPr/>
        </p:nvSpPr>
        <p:spPr>
          <a:xfrm>
            <a:off x="830837" y="4387524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b="1" i="1" dirty="0"/>
              <a:t>Victor </a:t>
            </a:r>
            <a:r>
              <a:rPr lang="en-US" sz="2000" b="1" i="1" dirty="0" err="1"/>
              <a:t>Wembanyama</a:t>
            </a:r>
            <a:r>
              <a:rPr lang="en-US" sz="2000" b="1" i="1" dirty="0"/>
              <a:t> </a:t>
            </a:r>
            <a:r>
              <a:rPr lang="en-US" sz="2000" dirty="0"/>
              <a:t>was injured last year, and the only positive to come out of that was that they got lucky in the lottery, jumping up to #2 to draft </a:t>
            </a:r>
            <a:r>
              <a:rPr lang="en-US" sz="2000" b="1" i="1" dirty="0"/>
              <a:t>Dylan Harper</a:t>
            </a:r>
            <a:r>
              <a:rPr lang="en-US" sz="2000" dirty="0"/>
              <a:t>. They also added Kornet and </a:t>
            </a:r>
            <a:r>
              <a:rPr lang="en-US" sz="2000" dirty="0" err="1"/>
              <a:t>Olynk</a:t>
            </a:r>
            <a:r>
              <a:rPr lang="en-US" sz="2000" dirty="0"/>
              <a:t> for front-court depth. Depending on how good </a:t>
            </a:r>
            <a:r>
              <a:rPr lang="en-US" sz="2000" dirty="0" err="1"/>
              <a:t>Wemby</a:t>
            </a:r>
            <a:r>
              <a:rPr lang="en-US" sz="2000" dirty="0"/>
              <a:t> got this offseason, the sky is the limit.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B6B5E4-BE56-328C-FCB8-1BAC3C3E43AD}"/>
              </a:ext>
            </a:extLst>
          </p:cNvPr>
          <p:cNvSpPr txBox="1">
            <a:spLocks/>
          </p:cNvSpPr>
          <p:nvPr/>
        </p:nvSpPr>
        <p:spPr>
          <a:xfrm>
            <a:off x="3755572" y="29586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San Antonio spurs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151F21B-4F67-6ABD-482D-F63B66FF5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282287"/>
              </p:ext>
            </p:extLst>
          </p:nvPr>
        </p:nvGraphicFramePr>
        <p:xfrm>
          <a:off x="1202754" y="2047110"/>
          <a:ext cx="9786492" cy="191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905500" imgH="1155700" progId="Excel.Sheet.12">
                  <p:embed/>
                </p:oleObj>
              </mc:Choice>
              <mc:Fallback>
                <p:oleObj name="Worksheet" r:id="rId2" imgW="59055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02754" y="2047110"/>
                        <a:ext cx="9786492" cy="191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0" name="Picture 2" descr="San Antonio Spurs Logo PNG Transparent &amp; SVG Vector - Freebie Supply">
            <a:extLst>
              <a:ext uri="{FF2B5EF4-FFF2-40B4-BE49-F238E27FC236}">
                <a16:creationId xmlns:a16="http://schemas.microsoft.com/office/drawing/2014/main" id="{A8E655F1-D30F-EA06-CE03-878675D5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5" y="375349"/>
            <a:ext cx="2773893" cy="114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0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697F5-2E85-1EDD-D936-95AEBC35D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82701-39DF-DDE5-58E1-6388BA074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494" y="1305605"/>
            <a:ext cx="6532702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D | Rank: #27 | western Conference Rank: #14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53842-4F62-A720-4D73-3F35EB6816DB}"/>
              </a:ext>
            </a:extLst>
          </p:cNvPr>
          <p:cNvSpPr txBox="1"/>
          <p:nvPr/>
        </p:nvSpPr>
        <p:spPr>
          <a:xfrm>
            <a:off x="926452" y="4449601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Pelicans acquired </a:t>
            </a:r>
            <a:r>
              <a:rPr lang="en-US" sz="2000" b="1" i="1" dirty="0"/>
              <a:t>Jordan Poole </a:t>
            </a:r>
            <a:r>
              <a:rPr lang="en-US" sz="2000" dirty="0"/>
              <a:t>and hope for immediate contributions from their rookies. With </a:t>
            </a:r>
            <a:r>
              <a:rPr lang="en-US" sz="2000" b="1" i="1" dirty="0"/>
              <a:t>Herbert Jones </a:t>
            </a:r>
            <a:r>
              <a:rPr lang="en-US" sz="2000" dirty="0"/>
              <a:t>extended and </a:t>
            </a:r>
            <a:r>
              <a:rPr lang="en-US" sz="2000" b="1" i="1" dirty="0"/>
              <a:t>Saddiq Bey </a:t>
            </a:r>
            <a:r>
              <a:rPr lang="en-US" sz="2000" dirty="0"/>
              <a:t>back healthy, New Orleans projects to be more competitive than last year’s 21-win season, though their ceiling remains moderate.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A9FFE6-AC36-F9AC-4AAE-D903879F6C7E}"/>
              </a:ext>
            </a:extLst>
          </p:cNvPr>
          <p:cNvSpPr txBox="1">
            <a:spLocks/>
          </p:cNvSpPr>
          <p:nvPr/>
        </p:nvSpPr>
        <p:spPr>
          <a:xfrm>
            <a:off x="2155372" y="281927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New Orleans pelicans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6C90F70-FD54-4C8C-0ADF-ACC1770B6A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137043"/>
              </p:ext>
            </p:extLst>
          </p:nvPr>
        </p:nvGraphicFramePr>
        <p:xfrm>
          <a:off x="969148" y="2048785"/>
          <a:ext cx="10073019" cy="1975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892800" imgH="1155700" progId="Excel.Sheet.12">
                  <p:embed/>
                </p:oleObj>
              </mc:Choice>
              <mc:Fallback>
                <p:oleObj name="Worksheet" r:id="rId2" imgW="58928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9148" y="2048785"/>
                        <a:ext cx="10073019" cy="1975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4" name="Picture 2" descr="New Orleans Pelicans Logo PNG Transparent &amp; SVG Vector - Freebie Supply">
            <a:extLst>
              <a:ext uri="{FF2B5EF4-FFF2-40B4-BE49-F238E27FC236}">
                <a16:creationId xmlns:a16="http://schemas.microsoft.com/office/drawing/2014/main" id="{39BB143D-FCEF-B8E4-049B-45A4F4FCC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8" y="317891"/>
            <a:ext cx="1740807" cy="130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56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96EFF-8E9E-AE14-D5A7-A3A5804F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40F9-FACF-7E5A-0D05-DE09DB347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158" y="750738"/>
            <a:ext cx="6379985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F | Rank: #29 | western Conference Rank: #15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50D95-26AF-CA94-2AD3-91944741A77D}"/>
              </a:ext>
            </a:extLst>
          </p:cNvPr>
          <p:cNvSpPr txBox="1"/>
          <p:nvPr/>
        </p:nvSpPr>
        <p:spPr>
          <a:xfrm>
            <a:off x="790924" y="4549990"/>
            <a:ext cx="10158409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Jazz are in a rebuilding phase, drafting </a:t>
            </a:r>
            <a:r>
              <a:rPr lang="en-US" sz="2000" b="1" i="1" dirty="0"/>
              <a:t>Ace Bailey </a:t>
            </a:r>
            <a:r>
              <a:rPr lang="en-US" sz="2000" dirty="0"/>
              <a:t>while losing </a:t>
            </a:r>
            <a:r>
              <a:rPr lang="en-US" sz="2000" b="1" i="1" dirty="0"/>
              <a:t>Collin Sexton</a:t>
            </a:r>
            <a:r>
              <a:rPr lang="en-US" sz="2000" dirty="0"/>
              <a:t>, </a:t>
            </a:r>
            <a:r>
              <a:rPr lang="en-US" sz="2000" b="1" i="1" dirty="0"/>
              <a:t>John Collins</a:t>
            </a:r>
            <a:r>
              <a:rPr lang="en-US" sz="2000" dirty="0"/>
              <a:t>, and </a:t>
            </a:r>
            <a:r>
              <a:rPr lang="en-US" sz="2000" b="1" i="1" dirty="0"/>
              <a:t>Jordan Clarkson</a:t>
            </a:r>
            <a:r>
              <a:rPr lang="en-US" sz="2000" dirty="0"/>
              <a:t>. With a competitive Western Conference, Utah is focused </a:t>
            </a:r>
            <a:r>
              <a:rPr lang="en-US" sz="2000"/>
              <a:t>on development.</a:t>
            </a:r>
            <a:endParaRPr lang="en-US" sz="20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C67C4E-3964-8CC5-EB2A-02F2AA3A7A31}"/>
              </a:ext>
            </a:extLst>
          </p:cNvPr>
          <p:cNvSpPr txBox="1">
            <a:spLocks/>
          </p:cNvSpPr>
          <p:nvPr/>
        </p:nvSpPr>
        <p:spPr>
          <a:xfrm>
            <a:off x="3118204" y="25426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UTAH JAZZ</a:t>
            </a:r>
          </a:p>
        </p:txBody>
      </p:sp>
      <p:pic>
        <p:nvPicPr>
          <p:cNvPr id="58372" name="Picture 4" descr="Utah Jazz Logo PNG Transparent &amp; SVG Vector - Freebie Supply">
            <a:extLst>
              <a:ext uri="{FF2B5EF4-FFF2-40B4-BE49-F238E27FC236}">
                <a16:creationId xmlns:a16="http://schemas.microsoft.com/office/drawing/2014/main" id="{94C5B1BA-930D-3DB6-1B8F-1CC02A18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" y="327360"/>
            <a:ext cx="2667000" cy="105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06A503A-AEA5-36BF-0440-76DDC6F70A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220523"/>
              </p:ext>
            </p:extLst>
          </p:nvPr>
        </p:nvGraphicFramePr>
        <p:xfrm>
          <a:off x="2134765" y="1703089"/>
          <a:ext cx="6612283" cy="253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517900" imgH="1346200" progId="Excel.Sheet.12">
                  <p:embed/>
                </p:oleObj>
              </mc:Choice>
              <mc:Fallback>
                <p:oleObj name="Worksheet" r:id="rId4" imgW="3517900" imgH="134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4765" y="1703089"/>
                        <a:ext cx="6612283" cy="2530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043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E249-2AA3-22C4-A0AD-D0848ABE8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213" y="556487"/>
            <a:ext cx="6082067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A | Rank: #4 | Eastern Conference Rank: #1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6F6C4-69D1-DE80-D4C2-652F788BFC36}"/>
              </a:ext>
            </a:extLst>
          </p:cNvPr>
          <p:cNvSpPr txBox="1"/>
          <p:nvPr/>
        </p:nvSpPr>
        <p:spPr>
          <a:xfrm>
            <a:off x="860232" y="4042904"/>
            <a:ext cx="10158409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Hawks' biggest moves were giving </a:t>
            </a:r>
            <a:r>
              <a:rPr lang="en-US" sz="2000" b="1" i="1" dirty="0"/>
              <a:t>Trae Young </a:t>
            </a:r>
            <a:r>
              <a:rPr lang="en-US" sz="2000" dirty="0"/>
              <a:t>a legitimate floor-stretching center in </a:t>
            </a:r>
            <a:r>
              <a:rPr lang="en-US" sz="2000" b="1" i="1" dirty="0"/>
              <a:t>Kristaps Porzingis </a:t>
            </a:r>
            <a:r>
              <a:rPr lang="en-US" sz="2000" dirty="0"/>
              <a:t>and adding 3&amp;D guard </a:t>
            </a:r>
            <a:r>
              <a:rPr lang="en-US" sz="2000" b="1" i="1" dirty="0"/>
              <a:t>Nickeil Alexander-Walker</a:t>
            </a:r>
            <a:r>
              <a:rPr lang="en-US" sz="2000" dirty="0"/>
              <a:t>. They capped off the offseason by extending DPOY candidate </a:t>
            </a:r>
            <a:r>
              <a:rPr lang="en-US" sz="2000" b="1" i="1" dirty="0"/>
              <a:t>Dyson Daniels</a:t>
            </a:r>
            <a:r>
              <a:rPr lang="en-US" sz="2000" dirty="0"/>
              <a:t>. After finishing as a play-in team last season, the Hawks hope to be in the playoff mix in the East.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4A9A784-D846-8EBF-7E15-2E08D38B76A1}"/>
              </a:ext>
            </a:extLst>
          </p:cNvPr>
          <p:cNvSpPr txBox="1">
            <a:spLocks/>
          </p:cNvSpPr>
          <p:nvPr/>
        </p:nvSpPr>
        <p:spPr>
          <a:xfrm>
            <a:off x="1538422" y="11051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Atlanta Hawks</a:t>
            </a:r>
          </a:p>
        </p:txBody>
      </p:sp>
      <p:pic>
        <p:nvPicPr>
          <p:cNvPr id="2052" name="Picture 4" descr="Atlanta Hawks Logo PNG Transparent &amp; SVG Vector - Freebie Supply">
            <a:extLst>
              <a:ext uri="{FF2B5EF4-FFF2-40B4-BE49-F238E27FC236}">
                <a16:creationId xmlns:a16="http://schemas.microsoft.com/office/drawing/2014/main" id="{1A5D34C8-F030-7C02-562F-61FB4584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" y="76579"/>
            <a:ext cx="1313429" cy="131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C930EE0-5D0C-ED05-3238-4C40294353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647165"/>
              </p:ext>
            </p:extLst>
          </p:nvPr>
        </p:nvGraphicFramePr>
        <p:xfrm>
          <a:off x="410592" y="1630312"/>
          <a:ext cx="11057688" cy="2136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981700" imgH="1155700" progId="Excel.Sheet.12">
                  <p:embed/>
                </p:oleObj>
              </mc:Choice>
              <mc:Fallback>
                <p:oleObj name="Worksheet" r:id="rId3" imgW="5981700" imgH="1155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0592" y="1630312"/>
                        <a:ext cx="11057688" cy="2136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818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A035A-AE22-0B64-21A5-4FA87D5E6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6232B-EF7D-59B1-5C1C-FD28C6A1F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128" y="1184565"/>
            <a:ext cx="6082067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A | Rank: #6 | Eastern Conference Rank: #2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4573F-2A87-2375-A00F-C5C58F047851}"/>
              </a:ext>
            </a:extLst>
          </p:cNvPr>
          <p:cNvSpPr txBox="1"/>
          <p:nvPr/>
        </p:nvSpPr>
        <p:spPr>
          <a:xfrm>
            <a:off x="1070833" y="4131710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Knicks added more depth, signing </a:t>
            </a:r>
            <a:r>
              <a:rPr lang="en-US" sz="2000" b="1" i="1" dirty="0"/>
              <a:t>Jordan Clarkson </a:t>
            </a:r>
            <a:r>
              <a:rPr lang="en-US" sz="2000" dirty="0"/>
              <a:t>and </a:t>
            </a:r>
            <a:r>
              <a:rPr lang="en-US" sz="2000" b="1" i="1" dirty="0"/>
              <a:t>Guerschon Yabusele. </a:t>
            </a:r>
            <a:r>
              <a:rPr lang="en-US" sz="2000" dirty="0"/>
              <a:t>They also extended the contract of starting forward </a:t>
            </a:r>
            <a:r>
              <a:rPr lang="en-US" sz="2000" b="1" i="1" dirty="0"/>
              <a:t>Mikal Bridges</a:t>
            </a:r>
            <a:r>
              <a:rPr lang="en-US" sz="2000" dirty="0"/>
              <a:t>. Coming off an Eastern Conference Finals appearance last year, New York remains a contender in the East.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F66EC33-5EBF-FBC8-132F-17BB20096D12}"/>
              </a:ext>
            </a:extLst>
          </p:cNvPr>
          <p:cNvSpPr txBox="1">
            <a:spLocks/>
          </p:cNvSpPr>
          <p:nvPr/>
        </p:nvSpPr>
        <p:spPr>
          <a:xfrm>
            <a:off x="2155372" y="281927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New York knicks</a:t>
            </a:r>
          </a:p>
        </p:txBody>
      </p:sp>
      <p:pic>
        <p:nvPicPr>
          <p:cNvPr id="62466" name="Picture 2" descr="New York Knicks Logo PNG Transparent &amp; SVG Vector - Freebie Supply">
            <a:extLst>
              <a:ext uri="{FF2B5EF4-FFF2-40B4-BE49-F238E27FC236}">
                <a16:creationId xmlns:a16="http://schemas.microsoft.com/office/drawing/2014/main" id="{DD0586D0-BD8C-C0D8-3C5F-99EE5117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9" y="174739"/>
            <a:ext cx="1974729" cy="16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D264C3A-A4A6-5C09-FFCF-BBF7D570A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256168"/>
              </p:ext>
            </p:extLst>
          </p:nvPr>
        </p:nvGraphicFramePr>
        <p:xfrm>
          <a:off x="937757" y="2204297"/>
          <a:ext cx="9864742" cy="154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733800" imgH="584200" progId="Excel.Sheet.12">
                  <p:embed/>
                </p:oleObj>
              </mc:Choice>
              <mc:Fallback>
                <p:oleObj name="Worksheet" r:id="rId3" imgW="37338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7757" y="2204297"/>
                        <a:ext cx="9864742" cy="154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58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FD533-F56E-EF9E-F5D6-66E03334F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89B72-4335-DA43-6E5F-A628902F2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425" y="750738"/>
            <a:ext cx="6371920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A- | Rank: #10 | Eastern Conference Rank: #3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36444-A8F1-5633-5886-EBDB064CEF7F}"/>
              </a:ext>
            </a:extLst>
          </p:cNvPr>
          <p:cNvSpPr txBox="1"/>
          <p:nvPr/>
        </p:nvSpPr>
        <p:spPr>
          <a:xfrm>
            <a:off x="790924" y="4024312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Magic acquired </a:t>
            </a:r>
            <a:r>
              <a:rPr lang="en-US" sz="2000" b="1" i="1" dirty="0"/>
              <a:t>Desmond Bane </a:t>
            </a:r>
            <a:r>
              <a:rPr lang="en-US" sz="2000" dirty="0"/>
              <a:t>from the Grizzlies in one of the most aggressive moves of the offseason, trading multiple 1</a:t>
            </a:r>
            <a:r>
              <a:rPr lang="en-US" sz="2000" baseline="30000" dirty="0"/>
              <a:t>st</a:t>
            </a:r>
            <a:r>
              <a:rPr lang="en-US" sz="2000" dirty="0"/>
              <a:t> round picks. They also signed point guard </a:t>
            </a:r>
            <a:r>
              <a:rPr lang="en-US" sz="2000" b="1" i="1" dirty="0"/>
              <a:t>Tyus Jones </a:t>
            </a:r>
            <a:r>
              <a:rPr lang="en-US" sz="2000" dirty="0"/>
              <a:t>and extended </a:t>
            </a:r>
            <a:r>
              <a:rPr lang="en-US" sz="2000" b="1" i="1" dirty="0"/>
              <a:t>Paolo Banchero. </a:t>
            </a:r>
            <a:r>
              <a:rPr lang="en-US" sz="2000" dirty="0"/>
              <a:t>Orlando hopes to improve offensively and become a threat in the East.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D733EE-40E7-BDDB-1915-496BB56337E5}"/>
              </a:ext>
            </a:extLst>
          </p:cNvPr>
          <p:cNvSpPr txBox="1">
            <a:spLocks/>
          </p:cNvSpPr>
          <p:nvPr/>
        </p:nvSpPr>
        <p:spPr>
          <a:xfrm>
            <a:off x="1763487" y="25426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Orlando magic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8944188-FA39-3759-979D-358B747794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761630"/>
              </p:ext>
            </p:extLst>
          </p:nvPr>
        </p:nvGraphicFramePr>
        <p:xfrm>
          <a:off x="517901" y="1783216"/>
          <a:ext cx="10957457" cy="1645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426200" imgH="965200" progId="Excel.Sheet.12">
                  <p:embed/>
                </p:oleObj>
              </mc:Choice>
              <mc:Fallback>
                <p:oleObj name="Worksheet" r:id="rId2" imgW="64262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7901" y="1783216"/>
                        <a:ext cx="10957457" cy="1645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Orlando Magic Logo PNG Transparent &amp; SVG Vector - Freebie Supply">
            <a:extLst>
              <a:ext uri="{FF2B5EF4-FFF2-40B4-BE49-F238E27FC236}">
                <a16:creationId xmlns:a16="http://schemas.microsoft.com/office/drawing/2014/main" id="{CAA6175D-51B5-2CE7-CBAA-6E5670E1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6" y="381000"/>
            <a:ext cx="1512935" cy="100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3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50B18-C2BF-5B1E-5C42-E8EEFAF7B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6E372-11CF-5C0E-0030-B9F54AFF6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872" y="598606"/>
            <a:ext cx="6351513" cy="67342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B | Rank: #14 | Eastern Conference Rank: #4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76F47-7B16-7838-4F89-D18D97C63B02}"/>
              </a:ext>
            </a:extLst>
          </p:cNvPr>
          <p:cNvSpPr txBox="1"/>
          <p:nvPr/>
        </p:nvSpPr>
        <p:spPr>
          <a:xfrm>
            <a:off x="1325530" y="3878716"/>
            <a:ext cx="10158409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It was a quiet offseason in Chicago; the Bulls traded </a:t>
            </a:r>
            <a:r>
              <a:rPr lang="en-US" sz="2000" b="1" i="1" dirty="0"/>
              <a:t>Lonzo Ball </a:t>
            </a:r>
            <a:r>
              <a:rPr lang="en-US" sz="2000" dirty="0"/>
              <a:t>for </a:t>
            </a:r>
            <a:r>
              <a:rPr lang="en-US" sz="2000" b="1" i="1" dirty="0"/>
              <a:t>Isaac Okoro</a:t>
            </a:r>
            <a:r>
              <a:rPr lang="en-US" sz="2000" dirty="0"/>
              <a:t>. With </a:t>
            </a:r>
            <a:r>
              <a:rPr lang="en-US" sz="2000" b="1" i="1" dirty="0"/>
              <a:t>Josh </a:t>
            </a:r>
            <a:r>
              <a:rPr lang="en-US" sz="2000" b="1" i="1" dirty="0" err="1"/>
              <a:t>Giddey</a:t>
            </a:r>
            <a:r>
              <a:rPr lang="en-US" sz="2000" b="1" i="1" dirty="0"/>
              <a:t> </a:t>
            </a:r>
            <a:r>
              <a:rPr lang="en-US" sz="2000" dirty="0"/>
              <a:t>re-signed and a focus on internal development, Chicago is banking on </a:t>
            </a:r>
            <a:r>
              <a:rPr lang="en-US" sz="2000" b="1" i="1" dirty="0"/>
              <a:t>Coby White</a:t>
            </a:r>
            <a:r>
              <a:rPr lang="en-US" sz="2000" dirty="0"/>
              <a:t>, </a:t>
            </a:r>
            <a:r>
              <a:rPr lang="en-US" sz="2000" b="1" i="1" dirty="0"/>
              <a:t>Matas </a:t>
            </a:r>
            <a:r>
              <a:rPr lang="en-US" sz="2000" b="1" i="1" dirty="0" err="1"/>
              <a:t>Buzelis</a:t>
            </a:r>
            <a:r>
              <a:rPr lang="en-US" sz="2000" dirty="0"/>
              <a:t>, and </a:t>
            </a:r>
            <a:r>
              <a:rPr lang="en-US" sz="2000" b="1" i="1" dirty="0"/>
              <a:t>Ayo Dosunmu </a:t>
            </a:r>
            <a:r>
              <a:rPr lang="en-US" sz="2000" dirty="0"/>
              <a:t>to take another step. A playoff push will depend on the growth of their young core.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360535-1D31-268A-2C83-2B99840C8AA3}"/>
              </a:ext>
            </a:extLst>
          </p:cNvPr>
          <p:cNvSpPr txBox="1">
            <a:spLocks/>
          </p:cNvSpPr>
          <p:nvPr/>
        </p:nvSpPr>
        <p:spPr>
          <a:xfrm>
            <a:off x="1691699" y="139774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Chicago Bulls</a:t>
            </a:r>
          </a:p>
        </p:txBody>
      </p:sp>
      <p:pic>
        <p:nvPicPr>
          <p:cNvPr id="8194" name="Picture 2" descr="Chicago Bulls Logo PNG Transparent &amp; SVG Vector - Freebie Supply">
            <a:extLst>
              <a:ext uri="{FF2B5EF4-FFF2-40B4-BE49-F238E27FC236}">
                <a16:creationId xmlns:a16="http://schemas.microsoft.com/office/drawing/2014/main" id="{A5A0181D-A6E7-EE33-8C23-5856F0139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9092"/>
            <a:ext cx="1593728" cy="119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8D4CE18-809B-B019-90C2-2EEEAE8AF2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843242"/>
              </p:ext>
            </p:extLst>
          </p:nvPr>
        </p:nvGraphicFramePr>
        <p:xfrm>
          <a:off x="837985" y="2142935"/>
          <a:ext cx="10679932" cy="1286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851400" imgH="584200" progId="Excel.Sheet.12">
                  <p:embed/>
                </p:oleObj>
              </mc:Choice>
              <mc:Fallback>
                <p:oleObj name="Worksheet" r:id="rId3" imgW="4851400" imgH="58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7985" y="2142935"/>
                        <a:ext cx="10679932" cy="1286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552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42205-41DE-C272-4D06-65EF9BDD9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9CCF9-680C-5BC8-0C30-8B4F30CB0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750738"/>
            <a:ext cx="6298825" cy="63578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B | Rank: #15 | Eastern Conference Rank: #5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D694D-49B2-8ED2-F6F6-241648F10D3F}"/>
              </a:ext>
            </a:extLst>
          </p:cNvPr>
          <p:cNvSpPr txBox="1"/>
          <p:nvPr/>
        </p:nvSpPr>
        <p:spPr>
          <a:xfrm>
            <a:off x="1015206" y="3893848"/>
            <a:ext cx="10158409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Heat added scoring by acquiring </a:t>
            </a:r>
            <a:r>
              <a:rPr lang="en-US" sz="2000" b="1" i="1" dirty="0"/>
              <a:t>Norman Powell </a:t>
            </a:r>
            <a:r>
              <a:rPr lang="en-US" sz="2000" dirty="0"/>
              <a:t>while extending </a:t>
            </a:r>
            <a:r>
              <a:rPr lang="en-US" sz="2000" b="1" i="1" dirty="0"/>
              <a:t>Nikola Jovic </a:t>
            </a:r>
            <a:r>
              <a:rPr lang="en-US" sz="2000" dirty="0"/>
              <a:t>and re-signing </a:t>
            </a:r>
            <a:r>
              <a:rPr lang="en-US" sz="2000" b="1" i="1" dirty="0"/>
              <a:t>Davion Mitchell</a:t>
            </a:r>
            <a:r>
              <a:rPr lang="en-US" sz="2000" dirty="0"/>
              <a:t>. Miami will need </a:t>
            </a:r>
            <a:r>
              <a:rPr lang="en-US" sz="2000" b="1" i="1" dirty="0"/>
              <a:t>Tyler Herro </a:t>
            </a:r>
            <a:r>
              <a:rPr lang="en-US" sz="2000" dirty="0"/>
              <a:t>to recover quickly to maximize its chances in the Eastern Conference.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B0B2C5-470B-ABF3-CBE6-48F0ED6BEEA0}"/>
              </a:ext>
            </a:extLst>
          </p:cNvPr>
          <p:cNvSpPr txBox="1">
            <a:spLocks/>
          </p:cNvSpPr>
          <p:nvPr/>
        </p:nvSpPr>
        <p:spPr>
          <a:xfrm>
            <a:off x="2340430" y="254262"/>
            <a:ext cx="11251974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Miami heat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81DF5A1-979F-7CEA-C166-A36B3C376B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729687"/>
              </p:ext>
            </p:extLst>
          </p:nvPr>
        </p:nvGraphicFramePr>
        <p:xfrm>
          <a:off x="1015206" y="2007816"/>
          <a:ext cx="10161587" cy="1602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21400" imgH="965200" progId="Excel.Sheet.12">
                  <p:embed/>
                </p:oleObj>
              </mc:Choice>
              <mc:Fallback>
                <p:oleObj name="Worksheet" r:id="rId2" imgW="61214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5206" y="2007816"/>
                        <a:ext cx="10161587" cy="1602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0" name="Picture 2" descr="Miami Heat Logo PNG Transparent &amp; SVG Vector - Freebie Supply">
            <a:extLst>
              <a:ext uri="{FF2B5EF4-FFF2-40B4-BE49-F238E27FC236}">
                <a16:creationId xmlns:a16="http://schemas.microsoft.com/office/drawing/2014/main" id="{BAB162E8-13D4-EBEA-4B95-016C0643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3" y="7636"/>
            <a:ext cx="1211406" cy="171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03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B220B-732A-7FBD-4C15-2EE36133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E171-7132-3578-8BCC-BB3786D30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707" y="1027914"/>
            <a:ext cx="6304156" cy="71252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Grade: B- | Rank: #17 | Eastern Conference Rank: #6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44887-4ECF-A9E6-8B0C-A3991EA571B4}"/>
              </a:ext>
            </a:extLst>
          </p:cNvPr>
          <p:cNvSpPr txBox="1"/>
          <p:nvPr/>
        </p:nvSpPr>
        <p:spPr>
          <a:xfrm>
            <a:off x="831649" y="3883200"/>
            <a:ext cx="10556567" cy="153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dirty="0"/>
              <a:t>The Cavaliers worked smartly within financial limits. They added versatility with </a:t>
            </a:r>
            <a:r>
              <a:rPr lang="en-US" sz="2000" b="1" i="1" dirty="0"/>
              <a:t>Lonzo Ball </a:t>
            </a:r>
            <a:r>
              <a:rPr lang="en-US" sz="2000" dirty="0"/>
              <a:t>and frontcourt depth in </a:t>
            </a:r>
            <a:r>
              <a:rPr lang="en-US" sz="2000" b="1" i="1" dirty="0"/>
              <a:t>Larry Nance Jr </a:t>
            </a:r>
            <a:r>
              <a:rPr lang="en-US" sz="2000" dirty="0"/>
              <a:t>and </a:t>
            </a:r>
            <a:r>
              <a:rPr lang="en-US" sz="2000" b="1" i="1" dirty="0"/>
              <a:t>Thomas Bryant. </a:t>
            </a:r>
            <a:r>
              <a:rPr lang="en-US" sz="2000" dirty="0"/>
              <a:t>They also re-signed sharpshooter </a:t>
            </a:r>
            <a:r>
              <a:rPr lang="en-US" sz="2000" b="1" i="1" dirty="0"/>
              <a:t>Sam Merrill</a:t>
            </a:r>
            <a:r>
              <a:rPr lang="en-US" sz="2000" dirty="0"/>
              <a:t>. Despite early injuries, Cleveland remains a legit contender, with hope for better injury luck come April.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9089CBD-FC05-C00A-4848-F2545617B3DB}"/>
              </a:ext>
            </a:extLst>
          </p:cNvPr>
          <p:cNvSpPr txBox="1">
            <a:spLocks/>
          </p:cNvSpPr>
          <p:nvPr/>
        </p:nvSpPr>
        <p:spPr>
          <a:xfrm>
            <a:off x="1268423" y="78792"/>
            <a:ext cx="11202751" cy="1132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Cleveland cavaliers</a:t>
            </a:r>
          </a:p>
        </p:txBody>
      </p:sp>
      <p:pic>
        <p:nvPicPr>
          <p:cNvPr id="12290" name="Picture 2" descr="Cleveland Cavaliers Logo PNG Transparent &amp; SVG Vector - Freebie Supply">
            <a:extLst>
              <a:ext uri="{FF2B5EF4-FFF2-40B4-BE49-F238E27FC236}">
                <a16:creationId xmlns:a16="http://schemas.microsoft.com/office/drawing/2014/main" id="{4B8E89FC-8A81-E7CA-5E48-BF8FA4FC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7" y="108962"/>
            <a:ext cx="857535" cy="107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C51DA88-1A28-079D-DAE8-31D14488DA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433537"/>
              </p:ext>
            </p:extLst>
          </p:nvPr>
        </p:nvGraphicFramePr>
        <p:xfrm>
          <a:off x="1096875" y="1500565"/>
          <a:ext cx="10151068" cy="1983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940300" imgH="965200" progId="Excel.Sheet.12">
                  <p:embed/>
                </p:oleObj>
              </mc:Choice>
              <mc:Fallback>
                <p:oleObj name="Worksheet" r:id="rId3" imgW="4940300" imgH="965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875" y="1500565"/>
                        <a:ext cx="10151068" cy="1983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5770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2097</TotalTime>
  <Words>2223</Words>
  <Application>Microsoft Macintosh PowerPoint</Application>
  <PresentationFormat>Widescreen</PresentationFormat>
  <Paragraphs>236</Paragraphs>
  <Slides>33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Arial</vt:lpstr>
      <vt:lpstr>Calibri</vt:lpstr>
      <vt:lpstr>Century Gothic</vt:lpstr>
      <vt:lpstr>Mesh</vt:lpstr>
      <vt:lpstr>Worksheet</vt:lpstr>
      <vt:lpstr>NBA Offseason Grades: Team Results</vt:lpstr>
      <vt:lpstr>2024-2025 NBA OFFSEASON GRADES</vt:lpstr>
      <vt:lpstr>Presentation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Welsh, David</dc:creator>
  <cp:lastModifiedBy>Welsh, David</cp:lastModifiedBy>
  <cp:revision>5</cp:revision>
  <dcterms:created xsi:type="dcterms:W3CDTF">2025-10-21T04:41:58Z</dcterms:created>
  <dcterms:modified xsi:type="dcterms:W3CDTF">2025-10-23T04:26:30Z</dcterms:modified>
</cp:coreProperties>
</file>